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9"/>
  </p:notesMasterIdLst>
  <p:sldIdLst>
    <p:sldId id="314" r:id="rId2"/>
    <p:sldId id="261" r:id="rId3"/>
    <p:sldId id="310" r:id="rId4"/>
    <p:sldId id="311" r:id="rId5"/>
    <p:sldId id="313" r:id="rId6"/>
    <p:sldId id="343" r:id="rId7"/>
    <p:sldId id="344" r:id="rId8"/>
    <p:sldId id="348" r:id="rId9"/>
    <p:sldId id="282" r:id="rId10"/>
    <p:sldId id="297" r:id="rId11"/>
    <p:sldId id="349" r:id="rId12"/>
    <p:sldId id="276" r:id="rId13"/>
    <p:sldId id="279" r:id="rId14"/>
    <p:sldId id="337" r:id="rId15"/>
    <p:sldId id="350" r:id="rId16"/>
    <p:sldId id="351" r:id="rId17"/>
    <p:sldId id="324" r:id="rId18"/>
    <p:sldId id="280" r:id="rId19"/>
    <p:sldId id="298" r:id="rId20"/>
    <p:sldId id="323" r:id="rId21"/>
    <p:sldId id="299" r:id="rId22"/>
    <p:sldId id="273" r:id="rId23"/>
    <p:sldId id="352" r:id="rId24"/>
    <p:sldId id="301" r:id="rId25"/>
    <p:sldId id="275" r:id="rId26"/>
    <p:sldId id="277" r:id="rId27"/>
    <p:sldId id="347" r:id="rId2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008000"/>
    <a:srgbClr val="F9F9FD"/>
    <a:srgbClr val="F6F8FC"/>
    <a:srgbClr val="00FF00"/>
    <a:srgbClr val="FF5050"/>
    <a:srgbClr val="EA6A00"/>
    <a:srgbClr val="800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9" autoAdjust="0"/>
    <p:restoredTop sz="94664" autoAdjust="0"/>
  </p:normalViewPr>
  <p:slideViewPr>
    <p:cSldViewPr>
      <p:cViewPr varScale="1">
        <p:scale>
          <a:sx n="58" d="100"/>
          <a:sy n="58" d="100"/>
        </p:scale>
        <p:origin x="883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B9A5EE-363A-4363-BFA7-439665EE96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D19E0-4B47-4E60-9528-ADF5CD96A90D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BB46581-9945-42CE-80C4-6480ACA7C1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8B97F-8F12-4D01-9E35-C5EFCA98A0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27478-E7F8-4C0E-B2C0-288D596E89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7FB9-5BF8-4DE8-8157-079522A479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2E2CC8-A5A2-469E-8FA9-352B7AB7D7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48F0A3-BEAC-4911-AEDB-C6C406A49E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B0C12B-BD89-4A6A-A43C-D37C43C60E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C87EB5-BE7A-4AFE-B6F8-7A09B945DB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391C-9232-4151-BAF7-5615B2E5AD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6F2206-976F-4CE1-94EA-6C0AB8CF4D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21BA6CE-C901-4117-8E4D-4642DFB485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F17CBB3-C5ED-4839-98D0-EF9A6314C4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90" r:id="rId3"/>
    <p:sldLayoutId id="2147483691" r:id="rId4"/>
    <p:sldLayoutId id="2147483692" r:id="rId5"/>
    <p:sldLayoutId id="2147483693" r:id="rId6"/>
    <p:sldLayoutId id="2147483687" r:id="rId7"/>
    <p:sldLayoutId id="2147483694" r:id="rId8"/>
    <p:sldLayoutId id="2147483695" r:id="rId9"/>
    <p:sldLayoutId id="2147483686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395288" y="1000125"/>
            <a:ext cx="8507412" cy="5214938"/>
          </a:xfr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000" b="1" dirty="0"/>
              <a:t>METABOLISMO. </a:t>
            </a:r>
            <a:r>
              <a:rPr lang="es-ES" sz="2000" dirty="0"/>
              <a:t>Principales nutrientes de autótrofos y heterótrofos. Catabolismo. Anabolismo. </a:t>
            </a:r>
            <a:r>
              <a:rPr lang="es-ES" sz="2000" b="1" dirty="0"/>
              <a:t>ENZIMAS</a:t>
            </a:r>
            <a:r>
              <a:rPr lang="es-ES" sz="2000" dirty="0"/>
              <a:t>: Naturaleza Química. Propiedades Generales. Nomenclatura y Clasificación. Coenzimas y Grupos Prostéticos. </a:t>
            </a:r>
            <a:r>
              <a:rPr lang="es-ES" sz="2000" b="1" dirty="0"/>
              <a:t>Actividad Enzimática</a:t>
            </a:r>
            <a:r>
              <a:rPr lang="es-ES" sz="2000" dirty="0"/>
              <a:t>: Unidad de enzima- Actividad específica- Actividad molecular. </a:t>
            </a:r>
            <a:r>
              <a:rPr lang="es-ES_tradnl" sz="2000" b="1" dirty="0"/>
              <a:t>Conceptos de afinidad y </a:t>
            </a:r>
            <a:r>
              <a:rPr lang="es-ES_tradnl" sz="2000" b="1" dirty="0" err="1"/>
              <a:t>cooperatividad</a:t>
            </a:r>
            <a:r>
              <a:rPr lang="es-ES_tradnl" sz="2000" b="1" dirty="0"/>
              <a:t> enzimática. </a:t>
            </a:r>
            <a:r>
              <a:rPr lang="es-ES" sz="2000" b="1" dirty="0"/>
              <a:t>Factores que afectan la actividad </a:t>
            </a:r>
            <a:r>
              <a:rPr lang="es-ES" sz="2000" b="1" dirty="0" err="1"/>
              <a:t>enzimatica</a:t>
            </a:r>
            <a:r>
              <a:rPr lang="es-ES" sz="2000" b="1" dirty="0"/>
              <a:t>: </a:t>
            </a:r>
            <a:r>
              <a:rPr lang="es-ES" sz="2000" dirty="0"/>
              <a:t>pH, T, [S],</a:t>
            </a:r>
            <a:r>
              <a:rPr lang="es-ES_tradnl" sz="2000" dirty="0"/>
              <a:t> </a:t>
            </a:r>
            <a:r>
              <a:rPr lang="es-ES" sz="2000" dirty="0"/>
              <a:t>[Enzima]</a:t>
            </a:r>
            <a:r>
              <a:rPr lang="es-ES_tradnl" sz="2000" dirty="0"/>
              <a:t>. </a:t>
            </a:r>
            <a:r>
              <a:rPr lang="es-ES_tradnl" sz="2000" b="1" dirty="0">
                <a:solidFill>
                  <a:srgbClr val="FF0000"/>
                </a:solidFill>
              </a:rPr>
              <a:t>Inhibidores</a:t>
            </a:r>
            <a:r>
              <a:rPr lang="es-ES_tradnl" sz="2000" dirty="0">
                <a:solidFill>
                  <a:srgbClr val="FF0000"/>
                </a:solidFill>
              </a:rPr>
              <a:t> </a:t>
            </a:r>
            <a:r>
              <a:rPr lang="es-ES_tradnl" sz="2000" b="1" dirty="0">
                <a:solidFill>
                  <a:srgbClr val="FF0000"/>
                </a:solidFill>
              </a:rPr>
              <a:t>naturales de la actividad enzimática. Mecanismo de regulación metabólica:</a:t>
            </a:r>
            <a:r>
              <a:rPr lang="es-ES_tradnl" sz="2000" dirty="0">
                <a:solidFill>
                  <a:srgbClr val="FF0000"/>
                </a:solidFill>
              </a:rPr>
              <a:t> Inhibición y activación por sustrato, niveles enzimáticos, modulación de la actividad de enzimas. </a:t>
            </a:r>
            <a:r>
              <a:rPr lang="es-ES" sz="2000" b="1" dirty="0">
                <a:solidFill>
                  <a:srgbClr val="FF0000"/>
                </a:solidFill>
              </a:rPr>
              <a:t>Regulación Enzimática</a:t>
            </a:r>
            <a:r>
              <a:rPr lang="es-ES" sz="2000" dirty="0">
                <a:solidFill>
                  <a:srgbClr val="FF0000"/>
                </a:solidFill>
              </a:rPr>
              <a:t>: Enzimas </a:t>
            </a:r>
            <a:r>
              <a:rPr lang="es-ES" sz="2000" dirty="0" err="1">
                <a:solidFill>
                  <a:srgbClr val="FF0000"/>
                </a:solidFill>
              </a:rPr>
              <a:t>alostéricas</a:t>
            </a:r>
            <a:r>
              <a:rPr lang="es-ES" sz="2000" dirty="0">
                <a:solidFill>
                  <a:srgbClr val="FF0000"/>
                </a:solidFill>
              </a:rPr>
              <a:t> (propiedades y cinética). Modulación Covalente. </a:t>
            </a:r>
            <a:r>
              <a:rPr lang="es-ES" sz="2000" dirty="0" err="1">
                <a:solidFill>
                  <a:srgbClr val="FF0000"/>
                </a:solidFill>
              </a:rPr>
              <a:t>Zimógenos</a:t>
            </a:r>
            <a:r>
              <a:rPr lang="es-ES" sz="2000" dirty="0">
                <a:solidFill>
                  <a:srgbClr val="FF0000"/>
                </a:solidFill>
              </a:rPr>
              <a:t>. </a:t>
            </a:r>
            <a:r>
              <a:rPr lang="es-ES" sz="2000" b="1" dirty="0" err="1">
                <a:solidFill>
                  <a:srgbClr val="FF0000"/>
                </a:solidFill>
              </a:rPr>
              <a:t>Isoenzimas</a:t>
            </a:r>
            <a:r>
              <a:rPr lang="es-ES" sz="2000" b="1" dirty="0">
                <a:solidFill>
                  <a:srgbClr val="FF0000"/>
                </a:solidFill>
              </a:rPr>
              <a:t>: </a:t>
            </a:r>
            <a:r>
              <a:rPr lang="es-ES" sz="2000" dirty="0">
                <a:solidFill>
                  <a:srgbClr val="FF0000"/>
                </a:solidFill>
              </a:rPr>
              <a:t>Propiedades e importancia. </a:t>
            </a:r>
            <a:endParaRPr lang="es-PE" sz="2000" b="1" dirty="0">
              <a:solidFill>
                <a:srgbClr val="FF0000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1800" dirty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38"/>
            <a:ext cx="8229600" cy="811212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dirty="0">
                <a:effectLst/>
              </a:rPr>
              <a:t>BOLILLA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785818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>
                <a:solidFill>
                  <a:schemeClr val="bg1"/>
                </a:solidFill>
              </a:rPr>
              <a:t>ENZIMAS ALOSTERICAS</a:t>
            </a:r>
          </a:p>
        </p:txBody>
      </p:sp>
      <p:sp>
        <p:nvSpPr>
          <p:cNvPr id="48151" name="Text Box 11"/>
          <p:cNvSpPr txBox="1">
            <a:spLocks noChangeArrowheads="1"/>
          </p:cNvSpPr>
          <p:nvPr/>
        </p:nvSpPr>
        <p:spPr bwMode="auto">
          <a:xfrm>
            <a:off x="3143240" y="1353848"/>
            <a:ext cx="3024187" cy="4064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000" b="1" dirty="0">
                <a:solidFill>
                  <a:srgbClr val="C00000"/>
                </a:solidFill>
              </a:rPr>
              <a:t>ENZIMA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-252535" y="1767656"/>
            <a:ext cx="9577064" cy="1157288"/>
            <a:chOff x="295" y="3246"/>
            <a:chExt cx="5125" cy="729"/>
          </a:xfrm>
        </p:grpSpPr>
        <p:sp>
          <p:nvSpPr>
            <p:cNvPr id="56337" name="Line 12"/>
            <p:cNvSpPr>
              <a:spLocks noChangeShapeType="1"/>
            </p:cNvSpPr>
            <p:nvPr/>
          </p:nvSpPr>
          <p:spPr bwMode="auto">
            <a:xfrm flipH="1">
              <a:off x="2025" y="3246"/>
              <a:ext cx="540" cy="2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8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MODULADORES POSITIVOS</a:t>
              </a:r>
            </a:p>
          </p:txBody>
        </p:sp>
        <p:sp>
          <p:nvSpPr>
            <p:cNvPr id="56339" name="Line 14"/>
            <p:cNvSpPr>
              <a:spLocks noChangeShapeType="1"/>
            </p:cNvSpPr>
            <p:nvPr/>
          </p:nvSpPr>
          <p:spPr bwMode="auto">
            <a:xfrm>
              <a:off x="3424" y="3249"/>
              <a:ext cx="454" cy="27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40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MODULADORES NEGATIVOS</a:t>
              </a:r>
            </a:p>
          </p:txBody>
        </p:sp>
      </p:grpSp>
      <p:grpSp>
        <p:nvGrpSpPr>
          <p:cNvPr id="12" name="Group 27"/>
          <p:cNvGrpSpPr>
            <a:grpSpLocks/>
          </p:cNvGrpSpPr>
          <p:nvPr/>
        </p:nvGrpSpPr>
        <p:grpSpPr bwMode="auto">
          <a:xfrm>
            <a:off x="1332210" y="3572619"/>
            <a:ext cx="6516688" cy="873125"/>
            <a:chOff x="748" y="1207"/>
            <a:chExt cx="4105" cy="550"/>
          </a:xfrm>
        </p:grpSpPr>
        <p:grpSp>
          <p:nvGrpSpPr>
            <p:cNvPr id="13" name="Group 24"/>
            <p:cNvGrpSpPr>
              <a:grpSpLocks/>
            </p:cNvGrpSpPr>
            <p:nvPr/>
          </p:nvGrpSpPr>
          <p:grpSpPr bwMode="auto">
            <a:xfrm>
              <a:off x="748" y="1207"/>
              <a:ext cx="4105" cy="550"/>
              <a:chOff x="748" y="1207"/>
              <a:chExt cx="4105" cy="550"/>
            </a:xfrm>
          </p:grpSpPr>
          <p:pic>
            <p:nvPicPr>
              <p:cNvPr id="18" name="Picture 5" descr="sp3991"/>
              <p:cNvPicPr>
                <a:picLocks noChangeAspect="1" noChangeArrowheads="1"/>
              </p:cNvPicPr>
              <p:nvPr/>
            </p:nvPicPr>
            <p:blipFill>
              <a:blip r:embed="rId2">
                <a:lum bright="-14000" contrast="26000"/>
              </a:blip>
              <a:srcRect/>
              <a:stretch>
                <a:fillRect/>
              </a:stretch>
            </p:blipFill>
            <p:spPr bwMode="auto">
              <a:xfrm>
                <a:off x="748" y="1298"/>
                <a:ext cx="4105" cy="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Text Box 16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</a:t>
                </a:r>
              </a:p>
            </p:txBody>
          </p:sp>
          <p:sp>
            <p:nvSpPr>
              <p:cNvPr id="20" name="Text Box 17"/>
              <p:cNvSpPr txBox="1">
                <a:spLocks noChangeArrowheads="1"/>
              </p:cNvSpPr>
              <p:nvPr/>
            </p:nvSpPr>
            <p:spPr bwMode="auto">
              <a:xfrm>
                <a:off x="1927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2925" y="1207"/>
                <a:ext cx="680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3923" y="1207"/>
                <a:ext cx="72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</p:grpSp>
        <p:sp>
          <p:nvSpPr>
            <p:cNvPr id="14" name="Oval 20"/>
            <p:cNvSpPr>
              <a:spLocks noChangeArrowheads="1"/>
            </p:cNvSpPr>
            <p:nvPr/>
          </p:nvSpPr>
          <p:spPr bwMode="auto">
            <a:xfrm>
              <a:off x="1066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1</a:t>
              </a:r>
            </a:p>
          </p:txBody>
        </p:sp>
        <p:sp>
          <p:nvSpPr>
            <p:cNvPr id="15" name="Oval 21"/>
            <p:cNvSpPr>
              <a:spLocks noChangeArrowheads="1"/>
            </p:cNvSpPr>
            <p:nvPr/>
          </p:nvSpPr>
          <p:spPr bwMode="auto">
            <a:xfrm>
              <a:off x="2064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2</a:t>
              </a:r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3061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3</a:t>
              </a:r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4150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4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1979712" y="4445745"/>
            <a:ext cx="5797178" cy="783455"/>
            <a:chOff x="2051720" y="4445745"/>
            <a:chExt cx="5797178" cy="783455"/>
          </a:xfrm>
        </p:grpSpPr>
        <p:cxnSp>
          <p:nvCxnSpPr>
            <p:cNvPr id="5" name="Conector recto 4"/>
            <p:cNvCxnSpPr/>
            <p:nvPr/>
          </p:nvCxnSpPr>
          <p:spPr>
            <a:xfrm>
              <a:off x="7812360" y="4445745"/>
              <a:ext cx="0" cy="783455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/>
            <p:cNvCxnSpPr/>
            <p:nvPr/>
          </p:nvCxnSpPr>
          <p:spPr>
            <a:xfrm flipH="1">
              <a:off x="2051720" y="5229200"/>
              <a:ext cx="579717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/>
            <p:cNvCxnSpPr/>
            <p:nvPr/>
          </p:nvCxnSpPr>
          <p:spPr>
            <a:xfrm>
              <a:off x="2051720" y="4445745"/>
              <a:ext cx="0" cy="783455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ipse 8"/>
          <p:cNvSpPr/>
          <p:nvPr/>
        </p:nvSpPr>
        <p:spPr>
          <a:xfrm>
            <a:off x="7523461" y="3939332"/>
            <a:ext cx="576931" cy="6417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Señal de prohibido 9"/>
          <p:cNvSpPr/>
          <p:nvPr/>
        </p:nvSpPr>
        <p:spPr>
          <a:xfrm>
            <a:off x="1691680" y="3852342"/>
            <a:ext cx="649288" cy="512762"/>
          </a:xfrm>
          <a:prstGeom prst="noSmoking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" name="Franja diagonal 1"/>
          <p:cNvSpPr/>
          <p:nvPr/>
        </p:nvSpPr>
        <p:spPr>
          <a:xfrm>
            <a:off x="2843808" y="3924350"/>
            <a:ext cx="288057" cy="944810"/>
          </a:xfrm>
          <a:prstGeom prst="diagStri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03873" y="3717082"/>
            <a:ext cx="4645025" cy="7286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/>
          <p:cNvGrpSpPr/>
          <p:nvPr/>
        </p:nvGrpSpPr>
        <p:grpSpPr>
          <a:xfrm>
            <a:off x="107504" y="836712"/>
            <a:ext cx="8852804" cy="5904656"/>
            <a:chOff x="107504" y="836712"/>
            <a:chExt cx="8852804" cy="5904656"/>
          </a:xfrm>
        </p:grpSpPr>
        <p:grpSp>
          <p:nvGrpSpPr>
            <p:cNvPr id="6" name="Grupo 5"/>
            <p:cNvGrpSpPr/>
            <p:nvPr/>
          </p:nvGrpSpPr>
          <p:grpSpPr>
            <a:xfrm>
              <a:off x="107504" y="836712"/>
              <a:ext cx="8852804" cy="5904656"/>
              <a:chOff x="107504" y="836712"/>
              <a:chExt cx="8852804" cy="5904656"/>
            </a:xfrm>
          </p:grpSpPr>
          <p:pic>
            <p:nvPicPr>
              <p:cNvPr id="2" name="38 Imagen" descr="clip_image192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512" y="836712"/>
                <a:ext cx="8780796" cy="5904656"/>
              </a:xfrm>
              <a:prstGeom prst="rect">
                <a:avLst/>
              </a:prstGeom>
            </p:spPr>
          </p:pic>
          <p:sp>
            <p:nvSpPr>
              <p:cNvPr id="4" name="CuadroTexto 3"/>
              <p:cNvSpPr txBox="1"/>
              <p:nvPr/>
            </p:nvSpPr>
            <p:spPr>
              <a:xfrm>
                <a:off x="107504" y="2484185"/>
                <a:ext cx="1152128" cy="584775"/>
              </a:xfrm>
              <a:prstGeom prst="rect">
                <a:avLst/>
              </a:prstGeom>
              <a:solidFill>
                <a:srgbClr val="00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b="1" dirty="0"/>
                  <a:t>Sitio </a:t>
                </a:r>
                <a:r>
                  <a:rPr lang="es-AR" sz="1600" b="1" dirty="0" err="1"/>
                  <a:t>alostérico</a:t>
                </a:r>
                <a:endParaRPr lang="es-AR" sz="1600" b="1" dirty="0"/>
              </a:p>
            </p:txBody>
          </p:sp>
          <p:sp>
            <p:nvSpPr>
              <p:cNvPr id="5" name="CuadroTexto 4"/>
              <p:cNvSpPr txBox="1"/>
              <p:nvPr/>
            </p:nvSpPr>
            <p:spPr>
              <a:xfrm>
                <a:off x="1835696" y="3492297"/>
                <a:ext cx="1152128" cy="58477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b="1" dirty="0"/>
                  <a:t>Sitio catalítico</a:t>
                </a:r>
              </a:p>
            </p:txBody>
          </p:sp>
        </p:grpSp>
        <p:sp>
          <p:nvSpPr>
            <p:cNvPr id="9" name="Rectángulo 8"/>
            <p:cNvSpPr/>
            <p:nvPr/>
          </p:nvSpPr>
          <p:spPr>
            <a:xfrm>
              <a:off x="4569910" y="5301208"/>
              <a:ext cx="3818514" cy="1368152"/>
            </a:xfrm>
            <a:prstGeom prst="rect">
              <a:avLst/>
            </a:prstGeom>
            <a:solidFill>
              <a:srgbClr val="F9F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539552" y="214290"/>
            <a:ext cx="8229600" cy="622422"/>
          </a:xfrm>
          <a:prstGeom prst="rect">
            <a:avLst/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es-ES" sz="3600" dirty="0">
                <a:solidFill>
                  <a:schemeClr val="tx1"/>
                </a:solidFill>
              </a:rPr>
              <a:t>ENZIMAS ALOSTERICAS</a:t>
            </a:r>
          </a:p>
        </p:txBody>
      </p:sp>
      <p:sp>
        <p:nvSpPr>
          <p:cNvPr id="7" name="Elipse 6"/>
          <p:cNvSpPr/>
          <p:nvPr/>
        </p:nvSpPr>
        <p:spPr>
          <a:xfrm>
            <a:off x="2412116" y="1330600"/>
            <a:ext cx="1849883" cy="514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Elipse 7"/>
          <p:cNvSpPr/>
          <p:nvPr/>
        </p:nvSpPr>
        <p:spPr>
          <a:xfrm>
            <a:off x="2720027" y="4185270"/>
            <a:ext cx="1849883" cy="514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6763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8"/>
          <p:cNvSpPr txBox="1">
            <a:spLocks noChangeArrowheads="1"/>
          </p:cNvSpPr>
          <p:nvPr/>
        </p:nvSpPr>
        <p:spPr bwMode="auto">
          <a:xfrm>
            <a:off x="971550" y="9810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357188" y="260350"/>
            <a:ext cx="8572500" cy="10763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/>
              <a:t>PROPIEDADES DE LAS ENZIMAS ALOSTERICAS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8229600" cy="5116214"/>
          </a:xfrm>
          <a:solidFill>
            <a:schemeClr val="bg1">
              <a:lumMod val="85000"/>
            </a:schemeClr>
          </a:solidFill>
        </p:spPr>
        <p:txBody>
          <a:bodyPr>
            <a:normAutofit fontScale="85000" lnSpcReduction="1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/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Poseen un sitio de unión a un metabolito regulador o modulador (</a:t>
            </a:r>
            <a:r>
              <a:rPr lang="es-ES" sz="2400" b="1" dirty="0">
                <a:highlight>
                  <a:srgbClr val="FFFF00"/>
                </a:highlight>
              </a:rPr>
              <a:t>sitio </a:t>
            </a:r>
            <a:r>
              <a:rPr lang="es-ES" sz="2400" b="1" dirty="0" err="1">
                <a:highlight>
                  <a:srgbClr val="FFFF00"/>
                </a:highlight>
              </a:rPr>
              <a:t>alostérico</a:t>
            </a:r>
            <a:r>
              <a:rPr lang="es-ES" sz="2400" b="1" dirty="0"/>
              <a:t>).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La unión del modulador a la enzima es de carácter </a:t>
            </a:r>
            <a:r>
              <a:rPr lang="es-ES" sz="2400" b="1" dirty="0">
                <a:highlight>
                  <a:srgbClr val="FFFF00"/>
                </a:highlight>
              </a:rPr>
              <a:t>reversible</a:t>
            </a:r>
            <a:r>
              <a:rPr lang="es-ES" sz="2400" b="1" dirty="0"/>
              <a:t> y </a:t>
            </a:r>
            <a:r>
              <a:rPr lang="es-ES" sz="2400" b="1" dirty="0">
                <a:highlight>
                  <a:srgbClr val="FFFF00"/>
                </a:highlight>
              </a:rPr>
              <a:t>no covalente</a:t>
            </a:r>
            <a:r>
              <a:rPr lang="es-ES" sz="2400" b="1" dirty="0"/>
              <a:t>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Son </a:t>
            </a:r>
            <a:r>
              <a:rPr lang="es-ES" sz="2400" b="1" dirty="0" err="1">
                <a:highlight>
                  <a:srgbClr val="FFFF00"/>
                </a:highlight>
              </a:rPr>
              <a:t>homotrópicas</a:t>
            </a:r>
            <a:r>
              <a:rPr lang="es-ES" sz="2400" b="1" dirty="0">
                <a:highlight>
                  <a:srgbClr val="FFFF00"/>
                </a:highlight>
              </a:rPr>
              <a:t> </a:t>
            </a:r>
            <a:r>
              <a:rPr lang="es-ES" sz="2400" b="1" dirty="0"/>
              <a:t>o </a:t>
            </a:r>
            <a:r>
              <a:rPr lang="es-ES" sz="2400" b="1" dirty="0" err="1">
                <a:highlight>
                  <a:srgbClr val="FFFF00"/>
                </a:highlight>
              </a:rPr>
              <a:t>heterotrópicas</a:t>
            </a:r>
            <a:r>
              <a:rPr lang="es-ES" sz="2400" b="1" dirty="0"/>
              <a:t>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En general poseen dos o más sitios reguladores.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La mayoría posee dos o más cadenas </a:t>
            </a:r>
            <a:r>
              <a:rPr lang="es-ES" sz="2400" b="1" dirty="0" err="1"/>
              <a:t>polipeptídicas</a:t>
            </a:r>
            <a:r>
              <a:rPr lang="es-ES" sz="2400" b="1" dirty="0"/>
              <a:t> o subunidades.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En general tienen un </a:t>
            </a:r>
            <a:r>
              <a:rPr lang="es-ES" sz="2400" b="1" dirty="0">
                <a:highlight>
                  <a:srgbClr val="FFFF00"/>
                </a:highlight>
              </a:rPr>
              <a:t>comportamiento cinético sigmoideo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7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dirty="0">
                <a:solidFill>
                  <a:schemeClr val="tx1"/>
                </a:solidFill>
              </a:rPr>
              <a:t>CINETICA DE UNA ENZIMA ALOSTERICA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Curva Sigmoidea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1455755" y="1193821"/>
            <a:ext cx="5616575" cy="5235575"/>
            <a:chOff x="1741488" y="1000125"/>
            <a:chExt cx="5616575" cy="5235575"/>
          </a:xfrm>
        </p:grpSpPr>
        <p:grpSp>
          <p:nvGrpSpPr>
            <p:cNvPr id="59394" name="Group 13"/>
            <p:cNvGrpSpPr>
              <a:grpSpLocks/>
            </p:cNvGrpSpPr>
            <p:nvPr/>
          </p:nvGrpSpPr>
          <p:grpSpPr bwMode="auto">
            <a:xfrm>
              <a:off x="1741488" y="1000125"/>
              <a:ext cx="5616575" cy="5235575"/>
              <a:chOff x="930" y="1022"/>
              <a:chExt cx="3538" cy="3298"/>
            </a:xfrm>
          </p:grpSpPr>
          <p:pic>
            <p:nvPicPr>
              <p:cNvPr id="59396" name="Picture 6" descr="fi11p3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30" y="1022"/>
                <a:ext cx="3538" cy="3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397" name="Rectangle 10"/>
              <p:cNvSpPr>
                <a:spLocks noChangeArrowheads="1"/>
              </p:cNvSpPr>
              <p:nvPr/>
            </p:nvSpPr>
            <p:spPr bwMode="auto">
              <a:xfrm>
                <a:off x="1701" y="1979"/>
                <a:ext cx="816" cy="8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59398" name="Rectangle 11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816" cy="8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7" name="6 Rectángulo"/>
            <p:cNvSpPr/>
            <p:nvPr/>
          </p:nvSpPr>
          <p:spPr>
            <a:xfrm>
              <a:off x="4214810" y="5286388"/>
              <a:ext cx="571504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2555776" y="1340768"/>
            <a:ext cx="4392488" cy="406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512762" y="122238"/>
            <a:ext cx="8229601" cy="1143000"/>
          </a:xfrm>
          <a:solidFill>
            <a:srgbClr val="92D05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PE" dirty="0">
                <a:solidFill>
                  <a:schemeClr val="accent6">
                    <a:lumMod val="50000"/>
                  </a:schemeClr>
                </a:solidFill>
              </a:rPr>
              <a:t>COOPERATIVIDAD</a:t>
            </a:r>
          </a:p>
        </p:txBody>
      </p:sp>
      <p:sp>
        <p:nvSpPr>
          <p:cNvPr id="6" name="5 Elipse"/>
          <p:cNvSpPr/>
          <p:nvPr/>
        </p:nvSpPr>
        <p:spPr>
          <a:xfrm>
            <a:off x="512762" y="1430894"/>
            <a:ext cx="1928813" cy="78581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POSITIVA</a:t>
            </a:r>
          </a:p>
        </p:txBody>
      </p:sp>
      <p:sp>
        <p:nvSpPr>
          <p:cNvPr id="8" name="7 Elipse"/>
          <p:cNvSpPr/>
          <p:nvPr/>
        </p:nvSpPr>
        <p:spPr>
          <a:xfrm>
            <a:off x="2771800" y="1323737"/>
            <a:ext cx="2928938" cy="10001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HOMOTROPICA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74" y="2498468"/>
            <a:ext cx="5328592" cy="328041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2665297"/>
            <a:ext cx="3159444" cy="29467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331640" y="548680"/>
            <a:ext cx="6264696" cy="5937293"/>
            <a:chOff x="1331640" y="548680"/>
            <a:chExt cx="6264696" cy="5937293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548680"/>
              <a:ext cx="6264696" cy="5937293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2555776" y="901169"/>
              <a:ext cx="4320480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Enzimas que siguen la </a:t>
              </a:r>
              <a:r>
                <a:rPr lang="es-AR" sz="2000" dirty="0" err="1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cinètica</a:t>
              </a:r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 de </a:t>
              </a:r>
              <a:r>
                <a:rPr lang="es-AR" sz="2000" dirty="0" err="1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Michaelis-Menten</a:t>
              </a:r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 (</a:t>
              </a:r>
              <a:r>
                <a:rPr lang="es-AR" sz="2000" dirty="0" err="1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Micaeliana</a:t>
              </a:r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) muestran una curva hiperbólica</a:t>
              </a:r>
              <a:r>
                <a:rPr lang="es-AR" dirty="0"/>
                <a:t>.</a:t>
              </a:r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4211960" y="5013176"/>
              <a:ext cx="3096344" cy="9596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s-AR" sz="2000" dirty="0">
                  <a:solidFill>
                    <a:srgbClr val="008000"/>
                  </a:solidFill>
                  <a:latin typeface="Arial Rounded MT Bold" panose="020F0704030504030204" pitchFamily="34" charset="0"/>
                </a:rPr>
                <a:t>Las enzimas </a:t>
              </a:r>
              <a:r>
                <a:rPr lang="es-AR" sz="2000" dirty="0" err="1">
                  <a:solidFill>
                    <a:srgbClr val="008000"/>
                  </a:solidFill>
                  <a:latin typeface="Arial Rounded MT Bold" panose="020F0704030504030204" pitchFamily="34" charset="0"/>
                </a:rPr>
                <a:t>alostéricas</a:t>
              </a:r>
              <a:r>
                <a:rPr lang="es-AR" sz="2000" dirty="0">
                  <a:solidFill>
                    <a:srgbClr val="008000"/>
                  </a:solidFill>
                  <a:latin typeface="Arial Rounded MT Bold" panose="020F0704030504030204" pitchFamily="34" charset="0"/>
                </a:rPr>
                <a:t> muestran una curva sigmoidea</a:t>
              </a:r>
              <a:endParaRPr lang="es-AR" sz="2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6" name="CuadroTexto 5"/>
          <p:cNvSpPr txBox="1"/>
          <p:nvPr/>
        </p:nvSpPr>
        <p:spPr>
          <a:xfrm rot="16200000">
            <a:off x="523584" y="4669105"/>
            <a:ext cx="3024336" cy="4001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latin typeface="Arial Rounded MT Bold" panose="020F0704030504030204" pitchFamily="34" charset="0"/>
              </a:rPr>
              <a:t>Velocidad de reacción</a:t>
            </a:r>
            <a:endParaRPr lang="es-AR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851920" y="6042774"/>
            <a:ext cx="14401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400" dirty="0">
                <a:latin typeface="Arial Rounded MT Bold" panose="020F0704030504030204" pitchFamily="34" charset="0"/>
              </a:rPr>
              <a:t>Sustrato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3993885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bg1"/>
                </a:solidFill>
              </a:rPr>
              <a:t>Regulación </a:t>
            </a:r>
            <a:r>
              <a:rPr lang="es-ES" sz="3200" dirty="0" err="1">
                <a:solidFill>
                  <a:schemeClr val="bg1"/>
                </a:solidFill>
              </a:rPr>
              <a:t>allostérica</a:t>
            </a:r>
            <a:endParaRPr lang="es-ES" sz="3200" i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39" y="1628800"/>
            <a:ext cx="7185522" cy="443536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779912" y="566124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bg1"/>
                </a:solidFill>
              </a:rPr>
              <a:t>X</a:t>
            </a:r>
          </a:p>
        </p:txBody>
      </p:sp>
      <p:cxnSp>
        <p:nvCxnSpPr>
          <p:cNvPr id="7" name="Conector recto 6"/>
          <p:cNvCxnSpPr/>
          <p:nvPr/>
        </p:nvCxnSpPr>
        <p:spPr>
          <a:xfrm flipV="1">
            <a:off x="3974837" y="4365104"/>
            <a:ext cx="0" cy="1526976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cxnSpLocks/>
          </p:cNvCxnSpPr>
          <p:nvPr/>
        </p:nvCxnSpPr>
        <p:spPr>
          <a:xfrm>
            <a:off x="1403648" y="4365104"/>
            <a:ext cx="2579573" cy="8384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16"/>
          <p:cNvCxnSpPr>
            <a:cxnSpLocks/>
          </p:cNvCxnSpPr>
          <p:nvPr/>
        </p:nvCxnSpPr>
        <p:spPr>
          <a:xfrm>
            <a:off x="1403648" y="2492896"/>
            <a:ext cx="2579573" cy="8384"/>
          </a:xfrm>
          <a:prstGeom prst="line">
            <a:avLst/>
          </a:prstGeom>
          <a:ln w="38100">
            <a:solidFill>
              <a:srgbClr val="0000CC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Conector recto 17"/>
          <p:cNvCxnSpPr>
            <a:cxnSpLocks/>
          </p:cNvCxnSpPr>
          <p:nvPr/>
        </p:nvCxnSpPr>
        <p:spPr>
          <a:xfrm>
            <a:off x="1403648" y="5508848"/>
            <a:ext cx="2579573" cy="838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1979712" y="2792291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0000FF"/>
                </a:solidFill>
              </a:rPr>
              <a:t>Modulador (+)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352662" y="4790448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</a:rPr>
              <a:t>Modulador (-)</a:t>
            </a:r>
          </a:p>
        </p:txBody>
      </p:sp>
    </p:spTree>
    <p:extLst>
      <p:ext uri="{BB962C8B-B14F-4D97-AF65-F5344CB8AC3E}">
        <p14:creationId xmlns:p14="http://schemas.microsoft.com/office/powerpoint/2010/main" val="34946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Regulación de la actividad de la </a:t>
            </a:r>
            <a:r>
              <a:rPr lang="es-ES" sz="3200" i="1">
                <a:solidFill>
                  <a:schemeClr val="bg1"/>
                </a:solidFill>
              </a:rPr>
              <a:t>Aspartato transcarbamilasa (ATCasa)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981200" y="1524000"/>
            <a:ext cx="5334000" cy="5029200"/>
            <a:chOff x="1248" y="960"/>
            <a:chExt cx="3360" cy="3168"/>
          </a:xfrm>
        </p:grpSpPr>
        <p:pic>
          <p:nvPicPr>
            <p:cNvPr id="60420" name="Picture 7"/>
            <p:cNvPicPr>
              <a:picLocks noChangeAspect="1" noChangeArrowheads="1"/>
            </p:cNvPicPr>
            <p:nvPr/>
          </p:nvPicPr>
          <p:blipFill>
            <a:blip r:embed="rId2">
              <a:lum bright="-12000" contrast="48000"/>
            </a:blip>
            <a:srcRect/>
            <a:stretch>
              <a:fillRect/>
            </a:stretch>
          </p:blipFill>
          <p:spPr bwMode="auto">
            <a:xfrm>
              <a:off x="1392" y="1184"/>
              <a:ext cx="2736" cy="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21" name="Rectangle 8"/>
            <p:cNvSpPr>
              <a:spLocks noChangeArrowheads="1"/>
            </p:cNvSpPr>
            <p:nvPr/>
          </p:nvSpPr>
          <p:spPr bwMode="auto">
            <a:xfrm>
              <a:off x="1248" y="960"/>
              <a:ext cx="3360" cy="31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52230" name="Rectangle 11"/>
            <p:cNvSpPr>
              <a:spLocks noChangeArrowheads="1"/>
            </p:cNvSpPr>
            <p:nvPr/>
          </p:nvSpPr>
          <p:spPr bwMode="auto">
            <a:xfrm>
              <a:off x="1440" y="1665"/>
              <a:ext cx="336" cy="148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ES_tradnl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vi</a:t>
              </a:r>
            </a:p>
          </p:txBody>
        </p:sp>
        <p:sp>
          <p:nvSpPr>
            <p:cNvPr id="60423" name="Text Box 12"/>
            <p:cNvSpPr txBox="1">
              <a:spLocks noChangeArrowheads="1"/>
            </p:cNvSpPr>
            <p:nvPr/>
          </p:nvSpPr>
          <p:spPr bwMode="auto">
            <a:xfrm>
              <a:off x="1440" y="1296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/>
                <a:t>v</a:t>
              </a:r>
            </a:p>
          </p:txBody>
        </p:sp>
        <p:sp>
          <p:nvSpPr>
            <p:cNvPr id="60424" name="Text Box 13"/>
            <p:cNvSpPr txBox="1">
              <a:spLocks noChangeArrowheads="1"/>
            </p:cNvSpPr>
            <p:nvPr/>
          </p:nvSpPr>
          <p:spPr bwMode="auto">
            <a:xfrm>
              <a:off x="2565" y="3645"/>
              <a:ext cx="1464" cy="23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err="1">
                  <a:solidFill>
                    <a:srgbClr val="FF0000"/>
                  </a:solidFill>
                </a:rPr>
                <a:t>Aspartato</a:t>
              </a:r>
              <a:r>
                <a:rPr lang="es-ES" b="1" dirty="0">
                  <a:solidFill>
                    <a:srgbClr val="FF0000"/>
                  </a:solidFill>
                </a:rPr>
                <a:t> (</a:t>
              </a:r>
              <a:r>
                <a:rPr lang="es-ES" b="1" dirty="0" err="1">
                  <a:solidFill>
                    <a:srgbClr val="FF0000"/>
                  </a:solidFill>
                </a:rPr>
                <a:t>mM</a:t>
              </a:r>
              <a:r>
                <a:rPr lang="es-ES" b="1" dirty="0">
                  <a:solidFill>
                    <a:srgbClr val="FF0000"/>
                  </a:solidFill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10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086225"/>
          </a:xfrm>
          <a:solidFill>
            <a:schemeClr val="bg1">
              <a:lumMod val="85000"/>
            </a:schemeClr>
          </a:solidFill>
        </p:spPr>
        <p:txBody>
          <a:bodyPr>
            <a:normAutofit fontScale="925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Hexoquinasa</a:t>
            </a:r>
            <a:r>
              <a:rPr lang="es-ES" sz="2400" b="1" i="1" dirty="0"/>
              <a:t>, </a:t>
            </a:r>
            <a:r>
              <a:rPr lang="es-ES" sz="2400" b="1" i="1" dirty="0" err="1"/>
              <a:t>Fosfofructoquinasa</a:t>
            </a:r>
            <a:r>
              <a:rPr lang="es-ES" sz="2400" b="1" dirty="0"/>
              <a:t> </a:t>
            </a:r>
            <a:r>
              <a:rPr lang="es-ES" sz="2400" b="1" i="1" dirty="0"/>
              <a:t>y </a:t>
            </a:r>
            <a:r>
              <a:rPr lang="es-ES" sz="2400" b="1" i="1" dirty="0" err="1"/>
              <a:t>Piruvato</a:t>
            </a:r>
            <a:r>
              <a:rPr lang="es-ES" sz="2400" b="1" i="1" dirty="0"/>
              <a:t> Quinasa</a:t>
            </a:r>
            <a:r>
              <a:rPr lang="es-ES" sz="2400" b="1" dirty="0"/>
              <a:t>                                                    						</a:t>
            </a:r>
            <a:r>
              <a:rPr lang="es-ES" sz="2400" b="1" dirty="0">
                <a:solidFill>
                  <a:schemeClr val="accent2"/>
                </a:solidFill>
              </a:rPr>
              <a:t>Vía </a:t>
            </a:r>
            <a:r>
              <a:rPr lang="es-ES" sz="2400" b="1" dirty="0" err="1">
                <a:solidFill>
                  <a:schemeClr val="accent2"/>
                </a:solidFill>
              </a:rPr>
              <a:t>glicolítica</a:t>
            </a: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AcetilCoA</a:t>
            </a:r>
            <a:r>
              <a:rPr lang="es-ES" sz="2400" b="1" i="1" dirty="0"/>
              <a:t> </a:t>
            </a:r>
            <a:r>
              <a:rPr lang="es-ES" sz="2400" b="1" i="1" dirty="0" err="1"/>
              <a:t>carboxilasa</a:t>
            </a:r>
            <a:r>
              <a:rPr lang="es-ES" sz="2400" b="1" dirty="0"/>
              <a:t>                    </a:t>
            </a:r>
            <a:r>
              <a:rPr lang="es-ES" sz="2400" b="1" dirty="0">
                <a:solidFill>
                  <a:schemeClr val="accent2"/>
                </a:solidFill>
              </a:rPr>
              <a:t>Biosíntesis de lípidos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Aspartato</a:t>
            </a:r>
            <a:r>
              <a:rPr lang="es-ES" sz="2400" b="1" i="1" dirty="0"/>
              <a:t> </a:t>
            </a:r>
            <a:r>
              <a:rPr lang="es-ES" sz="2400" b="1" i="1" dirty="0" err="1"/>
              <a:t>Transcarbamilasa</a:t>
            </a:r>
            <a:r>
              <a:rPr lang="es-ES" sz="2400" b="1" dirty="0"/>
              <a:t>          </a:t>
            </a:r>
            <a:r>
              <a:rPr lang="es-ES" sz="2400" b="1" dirty="0">
                <a:solidFill>
                  <a:schemeClr val="accent2"/>
                </a:solidFill>
              </a:rPr>
              <a:t>Biosíntesis de nucleó-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chemeClr val="accent2"/>
                </a:solidFill>
              </a:rPr>
              <a:t>                                                          </a:t>
            </a:r>
            <a:r>
              <a:rPr lang="es-ES" sz="2400" b="1" dirty="0" err="1">
                <a:solidFill>
                  <a:schemeClr val="accent2"/>
                </a:solidFill>
              </a:rPr>
              <a:t>tidos</a:t>
            </a:r>
            <a:r>
              <a:rPr lang="es-ES" sz="2400" b="1" dirty="0">
                <a:solidFill>
                  <a:schemeClr val="accent2"/>
                </a:solidFill>
              </a:rPr>
              <a:t> </a:t>
            </a:r>
            <a:r>
              <a:rPr lang="es-ES" sz="2400" b="1" dirty="0" err="1">
                <a:solidFill>
                  <a:schemeClr val="accent2"/>
                </a:solidFill>
              </a:rPr>
              <a:t>pirimidínicos</a:t>
            </a: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Glutamato</a:t>
            </a:r>
            <a:r>
              <a:rPr lang="es-ES" sz="2400" b="1" i="1" dirty="0"/>
              <a:t> Deshidrogenasa</a:t>
            </a:r>
            <a:r>
              <a:rPr lang="es-ES" sz="2400" b="1" dirty="0"/>
              <a:t>                </a:t>
            </a:r>
            <a:r>
              <a:rPr lang="es-ES" sz="2400" b="1" dirty="0">
                <a:solidFill>
                  <a:schemeClr val="accent2"/>
                </a:solidFill>
              </a:rPr>
              <a:t>Degradación de 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chemeClr val="accent2"/>
                </a:solidFill>
              </a:rPr>
              <a:t>                                                                    aminoácidos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/>
              <a:t>Citrato </a:t>
            </a:r>
            <a:r>
              <a:rPr lang="es-ES" sz="2400" b="1" i="1" dirty="0" err="1"/>
              <a:t>sintasa</a:t>
            </a:r>
            <a:r>
              <a:rPr lang="es-ES" sz="2400" b="1" i="1" dirty="0"/>
              <a:t>, </a:t>
            </a:r>
            <a:r>
              <a:rPr lang="es-ES" sz="2400" b="1" i="1" dirty="0" err="1"/>
              <a:t>isocitrato</a:t>
            </a:r>
            <a:r>
              <a:rPr lang="es-ES" sz="2400" b="1" i="1" dirty="0"/>
              <a:t> y a-</a:t>
            </a:r>
            <a:r>
              <a:rPr lang="es-ES" sz="2400" b="1" i="1" dirty="0" err="1"/>
              <a:t>cetoglutarato</a:t>
            </a:r>
            <a:r>
              <a:rPr lang="es-ES" sz="2400" b="1" i="1" dirty="0"/>
              <a:t> deshidrogenasas                                    </a:t>
            </a:r>
            <a:r>
              <a:rPr lang="es-ES" sz="2400" b="1" dirty="0">
                <a:solidFill>
                  <a:schemeClr val="accent2"/>
                </a:solidFill>
              </a:rPr>
              <a:t>Ciclo de </a:t>
            </a:r>
            <a:r>
              <a:rPr lang="es-ES" sz="2400" b="1" dirty="0" err="1">
                <a:solidFill>
                  <a:schemeClr val="accent2"/>
                </a:solidFill>
              </a:rPr>
              <a:t>Krebs</a:t>
            </a:r>
            <a:endParaRPr lang="es-ES" sz="2400" b="1" dirty="0">
              <a:solidFill>
                <a:schemeClr val="accent2"/>
              </a:solidFill>
            </a:endParaRPr>
          </a:p>
        </p:txBody>
      </p:sp>
      <p:sp>
        <p:nvSpPr>
          <p:cNvPr id="53250" name="Rectangle 6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>
                <a:solidFill>
                  <a:schemeClr val="tx1"/>
                </a:solidFill>
              </a:rPr>
              <a:t>EJEMPLOS DE ENZIMAS ALOSTERICAS</a:t>
            </a:r>
          </a:p>
        </p:txBody>
      </p:sp>
      <p:sp>
        <p:nvSpPr>
          <p:cNvPr id="61444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5976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44476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>
                <a:solidFill>
                  <a:schemeClr val="bg1"/>
                </a:solidFill>
              </a:rPr>
              <a:t>REGULACION POR MODIFICACION COVALENTE</a:t>
            </a:r>
          </a:p>
        </p:txBody>
      </p:sp>
      <p:pic>
        <p:nvPicPr>
          <p:cNvPr id="62466" name="Picture 10" descr="fi12p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8000" contrast="-16000"/>
          </a:blip>
          <a:srcRect r="25163" b="82422"/>
          <a:stretch>
            <a:fillRect/>
          </a:stretch>
        </p:blipFill>
        <p:spPr>
          <a:xfrm>
            <a:off x="683568" y="4117181"/>
            <a:ext cx="5043487" cy="2081213"/>
          </a:xfrm>
          <a:noFill/>
        </p:spPr>
      </p:pic>
      <p:sp>
        <p:nvSpPr>
          <p:cNvPr id="62468" name="Text Box 12"/>
          <p:cNvSpPr txBox="1">
            <a:spLocks noChangeArrowheads="1"/>
          </p:cNvSpPr>
          <p:nvPr/>
        </p:nvSpPr>
        <p:spPr bwMode="auto">
          <a:xfrm>
            <a:off x="6516688" y="4221163"/>
            <a:ext cx="192881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/>
              <a:t>Fosforilación</a:t>
            </a:r>
          </a:p>
        </p:txBody>
      </p:sp>
      <p:sp>
        <p:nvSpPr>
          <p:cNvPr id="62469" name="Text Box 14"/>
          <p:cNvSpPr txBox="1">
            <a:spLocks noChangeArrowheads="1"/>
          </p:cNvSpPr>
          <p:nvPr/>
        </p:nvSpPr>
        <p:spPr bwMode="auto">
          <a:xfrm>
            <a:off x="6156325" y="5661025"/>
            <a:ext cx="26638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/>
              <a:t>ADP-</a:t>
            </a:r>
            <a:r>
              <a:rPr lang="es-ES" sz="2000" b="1" dirty="0" err="1"/>
              <a:t>Ribosilación</a:t>
            </a:r>
            <a:endParaRPr lang="es-ES" sz="2000" b="1" dirty="0"/>
          </a:p>
        </p:txBody>
      </p:sp>
      <p:sp>
        <p:nvSpPr>
          <p:cNvPr id="62471" name="Text Box 13"/>
          <p:cNvSpPr txBox="1">
            <a:spLocks noChangeArrowheads="1"/>
          </p:cNvSpPr>
          <p:nvPr/>
        </p:nvSpPr>
        <p:spPr bwMode="auto">
          <a:xfrm>
            <a:off x="6328569" y="4899124"/>
            <a:ext cx="23050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 err="1"/>
              <a:t>Adenilación</a:t>
            </a:r>
            <a:endParaRPr lang="es-ES" sz="2000" b="1" dirty="0"/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79388" y="1557338"/>
            <a:ext cx="8713787" cy="2308324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AR" sz="2400" b="1" dirty="0">
                <a:solidFill>
                  <a:srgbClr val="800000"/>
                </a:solidFill>
              </a:rPr>
              <a:t>Por </a:t>
            </a:r>
            <a:r>
              <a:rPr lang="es-AR" sz="2400" b="1" dirty="0" err="1">
                <a:solidFill>
                  <a:srgbClr val="800000"/>
                </a:solidFill>
              </a:rPr>
              <a:t>union</a:t>
            </a:r>
            <a:r>
              <a:rPr lang="es-AR" sz="2400" b="1" dirty="0">
                <a:solidFill>
                  <a:srgbClr val="800000"/>
                </a:solidFill>
              </a:rPr>
              <a:t> covalente de grupos (fosfatos, </a:t>
            </a:r>
            <a:r>
              <a:rPr lang="es-AR" sz="2400" b="1" dirty="0" err="1">
                <a:solidFill>
                  <a:srgbClr val="800000"/>
                </a:solidFill>
              </a:rPr>
              <a:t>adenilatos</a:t>
            </a:r>
            <a:r>
              <a:rPr lang="es-AR" sz="2400" b="1" dirty="0">
                <a:solidFill>
                  <a:srgbClr val="800000"/>
                </a:solidFill>
              </a:rPr>
              <a:t>, etc.)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400" b="1" dirty="0">
                <a:solidFill>
                  <a:srgbClr val="800000"/>
                </a:solidFill>
              </a:rPr>
              <a:t>Intervienen enzimas: quinasas, fosfatasas, </a:t>
            </a:r>
            <a:r>
              <a:rPr lang="es-AR" sz="2400" b="1" dirty="0" err="1">
                <a:solidFill>
                  <a:srgbClr val="800000"/>
                </a:solidFill>
              </a:rPr>
              <a:t>adenil</a:t>
            </a:r>
            <a:r>
              <a:rPr lang="es-AR" sz="2400" b="1" dirty="0">
                <a:solidFill>
                  <a:srgbClr val="800000"/>
                </a:solidFill>
              </a:rPr>
              <a:t> </a:t>
            </a:r>
            <a:r>
              <a:rPr lang="es-AR" sz="2400" b="1" dirty="0" err="1">
                <a:solidFill>
                  <a:srgbClr val="800000"/>
                </a:solidFill>
              </a:rPr>
              <a:t>transferasas</a:t>
            </a:r>
            <a:r>
              <a:rPr lang="es-AR" sz="2400" b="1" dirty="0">
                <a:solidFill>
                  <a:srgbClr val="800000"/>
                </a:solidFill>
              </a:rPr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400" b="1" dirty="0">
                <a:solidFill>
                  <a:srgbClr val="800000"/>
                </a:solidFill>
              </a:rPr>
              <a:t>La unión del grupo puede activar o inhibir la enzima por un cambio conformacional</a:t>
            </a:r>
            <a:endParaRPr lang="es-ES" sz="2400" b="1" dirty="0">
              <a:solidFill>
                <a:srgbClr val="80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015956" y="435581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rgbClr val="FF0000"/>
                </a:solidFill>
              </a:rPr>
              <a:t>Quinasa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  <a:solidFill>
            <a:srgbClr val="92D050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INHIBICION ENZIMATICA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2363773"/>
            <a:ext cx="2743200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dirty="0"/>
              <a:t>INHIBICION </a:t>
            </a:r>
          </a:p>
          <a:p>
            <a:r>
              <a:rPr lang="es-ES" sz="2400" b="1" dirty="0"/>
              <a:t>IRREVERSIBLE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024758" y="1340768"/>
            <a:ext cx="6227762" cy="30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POR ENLACE COVALENTE</a:t>
            </a: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s-MX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INHIBIDOR SUICIDA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125788" y="1764927"/>
            <a:ext cx="6126161" cy="1016001"/>
            <a:chOff x="1969" y="2496"/>
            <a:chExt cx="3859" cy="640"/>
          </a:xfrm>
        </p:grpSpPr>
        <p:sp>
          <p:nvSpPr>
            <p:cNvPr id="43026" name="Text Box 11"/>
            <p:cNvSpPr txBox="1">
              <a:spLocks noChangeArrowheads="1"/>
            </p:cNvSpPr>
            <p:nvPr/>
          </p:nvSpPr>
          <p:spPr bwMode="auto">
            <a:xfrm>
              <a:off x="1969" y="2557"/>
              <a:ext cx="7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dirty="0"/>
                <a:t>DIPFP*</a:t>
              </a:r>
            </a:p>
          </p:txBody>
        </p:sp>
        <p:sp>
          <p:nvSpPr>
            <p:cNvPr id="43027" name="Line 12"/>
            <p:cNvSpPr>
              <a:spLocks noChangeShapeType="1"/>
            </p:cNvSpPr>
            <p:nvPr/>
          </p:nvSpPr>
          <p:spPr bwMode="auto">
            <a:xfrm>
              <a:off x="2688" y="2688"/>
              <a:ext cx="9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8" name="Text Box 13"/>
            <p:cNvSpPr txBox="1">
              <a:spLocks noChangeArrowheads="1"/>
            </p:cNvSpPr>
            <p:nvPr/>
          </p:nvSpPr>
          <p:spPr bwMode="auto">
            <a:xfrm>
              <a:off x="3723" y="2496"/>
              <a:ext cx="21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dirty="0"/>
                <a:t>-Quimotripsina</a:t>
              </a:r>
            </a:p>
            <a:p>
              <a:pPr>
                <a:spcBef>
                  <a:spcPct val="50000"/>
                </a:spcBef>
              </a:pPr>
              <a:r>
                <a:rPr lang="es-ES" sz="2400" b="1" dirty="0"/>
                <a:t>-Acetilcolinesterasa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012504" y="3789040"/>
            <a:ext cx="6096000" cy="601662"/>
            <a:chOff x="1920" y="3120"/>
            <a:chExt cx="3840" cy="379"/>
          </a:xfrm>
        </p:grpSpPr>
        <p:sp>
          <p:nvSpPr>
            <p:cNvPr id="43023" name="Text Box 14"/>
            <p:cNvSpPr txBox="1">
              <a:spLocks noChangeArrowheads="1"/>
            </p:cNvSpPr>
            <p:nvPr/>
          </p:nvSpPr>
          <p:spPr bwMode="auto">
            <a:xfrm>
              <a:off x="1920" y="3211"/>
              <a:ext cx="10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dirty="0" err="1"/>
                <a:t>Alopurinol</a:t>
              </a:r>
              <a:endParaRPr lang="es-ES" sz="2400" b="1" dirty="0"/>
            </a:p>
          </p:txBody>
        </p:sp>
        <p:sp>
          <p:nvSpPr>
            <p:cNvPr id="43024" name="Line 15"/>
            <p:cNvSpPr>
              <a:spLocks noChangeShapeType="1"/>
            </p:cNvSpPr>
            <p:nvPr/>
          </p:nvSpPr>
          <p:spPr bwMode="auto">
            <a:xfrm>
              <a:off x="3072" y="331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5" name="Text Box 16"/>
            <p:cNvSpPr txBox="1">
              <a:spLocks noChangeArrowheads="1"/>
            </p:cNvSpPr>
            <p:nvPr/>
          </p:nvSpPr>
          <p:spPr bwMode="auto">
            <a:xfrm>
              <a:off x="3968" y="3120"/>
              <a:ext cx="17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i="1" dirty="0"/>
                <a:t>Xantina oxidasa</a:t>
              </a:r>
              <a:endParaRPr lang="es-ES" sz="2400" b="1" i="1" dirty="0"/>
            </a:p>
          </p:txBody>
        </p:sp>
      </p:grpSp>
      <p:sp>
        <p:nvSpPr>
          <p:cNvPr id="11287" name="AutoShape 23"/>
          <p:cNvSpPr>
            <a:spLocks/>
          </p:cNvSpPr>
          <p:nvPr/>
        </p:nvSpPr>
        <p:spPr bwMode="auto">
          <a:xfrm>
            <a:off x="2624138" y="1428736"/>
            <a:ext cx="576262" cy="2928957"/>
          </a:xfrm>
          <a:prstGeom prst="leftBrace">
            <a:avLst>
              <a:gd name="adj1" fmla="val 506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124200" y="2852936"/>
            <a:ext cx="5257800" cy="457200"/>
            <a:chOff x="2112" y="3993"/>
            <a:chExt cx="3312" cy="288"/>
          </a:xfrm>
        </p:grpSpPr>
        <p:sp>
          <p:nvSpPr>
            <p:cNvPr id="43020" name="Line 20"/>
            <p:cNvSpPr>
              <a:spLocks noChangeShapeType="1"/>
            </p:cNvSpPr>
            <p:nvPr/>
          </p:nvSpPr>
          <p:spPr bwMode="auto">
            <a:xfrm>
              <a:off x="3035" y="4187"/>
              <a:ext cx="7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1" name="Text Box 21"/>
            <p:cNvSpPr txBox="1">
              <a:spLocks noChangeArrowheads="1"/>
            </p:cNvSpPr>
            <p:nvPr/>
          </p:nvSpPr>
          <p:spPr bwMode="auto">
            <a:xfrm>
              <a:off x="2112" y="3993"/>
              <a:ext cx="1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dirty="0"/>
                <a:t>P</a:t>
              </a:r>
              <a:r>
                <a:rPr lang="es-ES" sz="2400" b="1" dirty="0" err="1"/>
                <a:t>enicilina</a:t>
              </a:r>
              <a:endParaRPr lang="es-ES" sz="2400" b="1" dirty="0"/>
            </a:p>
          </p:txBody>
        </p:sp>
        <p:sp>
          <p:nvSpPr>
            <p:cNvPr id="43022" name="Text Box 24"/>
            <p:cNvSpPr txBox="1">
              <a:spLocks noChangeArrowheads="1"/>
            </p:cNvSpPr>
            <p:nvPr/>
          </p:nvSpPr>
          <p:spPr bwMode="auto">
            <a:xfrm>
              <a:off x="3782" y="3993"/>
              <a:ext cx="16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 dirty="0" err="1"/>
                <a:t>Transpeptidasa</a:t>
              </a:r>
              <a:endParaRPr lang="es-ES" sz="2400" b="1" i="1" dirty="0"/>
            </a:p>
          </p:txBody>
        </p:sp>
      </p:grp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58768" y="5278458"/>
            <a:ext cx="3024188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sp>
        <p:nvSpPr>
          <p:cNvPr id="22" name="Text Box 9" descr="Diagonal hacia arriba clara"/>
          <p:cNvSpPr txBox="1">
            <a:spLocks noChangeArrowheads="1"/>
          </p:cNvSpPr>
          <p:nvPr/>
        </p:nvSpPr>
        <p:spPr bwMode="auto">
          <a:xfrm>
            <a:off x="3851920" y="4988520"/>
            <a:ext cx="3095625" cy="13208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COMPETITIVA</a:t>
            </a:r>
          </a:p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NO COMPETITIVA </a:t>
            </a:r>
          </a:p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ACOMPETITIVA</a:t>
            </a: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3398856" y="4869582"/>
            <a:ext cx="576262" cy="1655762"/>
          </a:xfrm>
          <a:prstGeom prst="leftBrace">
            <a:avLst>
              <a:gd name="adj1" fmla="val 2394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5580112" y="6381328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i="1" dirty="0"/>
              <a:t>*DIPFP: </a:t>
            </a:r>
            <a:r>
              <a:rPr lang="es-ES" i="1" dirty="0" err="1"/>
              <a:t>Diisopropilflúorfosfato</a:t>
            </a:r>
            <a:endParaRPr lang="es-E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 autoUpdateAnimBg="0"/>
      <p:bldP spid="11274" grpId="0" autoUpdateAnimBg="0"/>
      <p:bldP spid="21" grpId="0" animBg="1" autoUpdateAnimBg="0"/>
      <p:bldP spid="22" grpId="0" animBg="1" autoUpdateAnimBg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4000">
                <a:solidFill>
                  <a:schemeClr val="tx1"/>
                </a:solidFill>
              </a:rPr>
              <a:t>Ejemplo de regulación covalente</a:t>
            </a:r>
          </a:p>
        </p:txBody>
      </p:sp>
      <p:graphicFrame>
        <p:nvGraphicFramePr>
          <p:cNvPr id="3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685158"/>
              </p:ext>
            </p:extLst>
          </p:nvPr>
        </p:nvGraphicFramePr>
        <p:xfrm>
          <a:off x="36413" y="1957462"/>
          <a:ext cx="1390284" cy="1012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Document" r:id="rId3" imgW="1066746" imgH="777305" progId="ChemWindow.Document">
                  <p:embed/>
                </p:oleObj>
              </mc:Choice>
              <mc:Fallback>
                <p:oleObj name="Document" r:id="rId3" imgW="1066746" imgH="777305" progId="ChemWindow.Document">
                  <p:embed/>
                  <p:pic>
                    <p:nvPicPr>
                      <p:cNvPr id="15369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3" y="1957462"/>
                        <a:ext cx="1390284" cy="1012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327557" y="2884425"/>
            <a:ext cx="9701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altLang="es-AR" sz="2400" dirty="0" err="1">
                <a:solidFill>
                  <a:srgbClr val="0099CC"/>
                </a:solidFill>
                <a:latin typeface="Times New Roman" panose="02020603050405020304" pitchFamily="18" charset="0"/>
                <a:cs typeface="+mn-cs"/>
              </a:rPr>
              <a:t>Serina</a:t>
            </a:r>
            <a:endParaRPr lang="es-ES_tradnl" altLang="es-AR" sz="2400" dirty="0">
              <a:solidFill>
                <a:srgbClr val="0099CC"/>
              </a:solidFill>
              <a:latin typeface="Times New Roman" panose="02020603050405020304" pitchFamily="18" charset="0"/>
              <a:cs typeface="+mn-cs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259210" y="2054225"/>
            <a:ext cx="7561262" cy="4470400"/>
            <a:chOff x="1259210" y="2054225"/>
            <a:chExt cx="7561262" cy="4470400"/>
          </a:xfrm>
        </p:grpSpPr>
        <p:sp>
          <p:nvSpPr>
            <p:cNvPr id="63491" name="Line 5"/>
            <p:cNvSpPr>
              <a:spLocks noChangeShapeType="1"/>
            </p:cNvSpPr>
            <p:nvPr/>
          </p:nvSpPr>
          <p:spPr bwMode="auto">
            <a:xfrm>
              <a:off x="3546797" y="2805113"/>
              <a:ext cx="114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" name="Group 49"/>
            <p:cNvGrpSpPr>
              <a:grpSpLocks/>
            </p:cNvGrpSpPr>
            <p:nvPr/>
          </p:nvGrpSpPr>
          <p:grpSpPr bwMode="auto">
            <a:xfrm>
              <a:off x="1259210" y="2054225"/>
              <a:ext cx="7561262" cy="4470400"/>
              <a:chOff x="431" y="1253"/>
              <a:chExt cx="4763" cy="2816"/>
            </a:xfrm>
          </p:grpSpPr>
          <p:grpSp>
            <p:nvGrpSpPr>
              <p:cNvPr id="63493" name="Group 47"/>
              <p:cNvGrpSpPr>
                <a:grpSpLocks/>
              </p:cNvGrpSpPr>
              <p:nvPr/>
            </p:nvGrpSpPr>
            <p:grpSpPr bwMode="auto">
              <a:xfrm>
                <a:off x="2517" y="1888"/>
                <a:ext cx="1905" cy="1361"/>
                <a:chOff x="2517" y="1888"/>
                <a:chExt cx="1905" cy="1361"/>
              </a:xfrm>
            </p:grpSpPr>
            <p:sp>
              <p:nvSpPr>
                <p:cNvPr id="63519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3288" y="1888"/>
                  <a:ext cx="0" cy="1361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2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379" y="2432"/>
                  <a:ext cx="1043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sz="2000" b="1" i="1">
                      <a:cs typeface="Times New Roman" pitchFamily="18" charset="0"/>
                    </a:rPr>
                    <a:t>Fosforilasa fosfatasa</a:t>
                  </a:r>
                  <a:endParaRPr lang="es-MX" sz="2000" b="1"/>
                </a:p>
              </p:txBody>
            </p:sp>
            <p:sp>
              <p:nvSpPr>
                <p:cNvPr id="63521" name="AutoShape 12"/>
                <p:cNvSpPr>
                  <a:spLocks noChangeArrowheads="1"/>
                </p:cNvSpPr>
                <p:nvPr/>
              </p:nvSpPr>
              <p:spPr bwMode="auto">
                <a:xfrm rot="-5547786">
                  <a:off x="2774" y="2629"/>
                  <a:ext cx="677" cy="283"/>
                </a:xfrm>
                <a:prstGeom prst="curvedUpArrow">
                  <a:avLst>
                    <a:gd name="adj1" fmla="val 47845"/>
                    <a:gd name="adj2" fmla="val 95689"/>
                    <a:gd name="adj3" fmla="val 33333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2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517" y="2409"/>
                  <a:ext cx="533" cy="6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4000" tIns="118800"/>
                <a:lstStyle/>
                <a:p>
                  <a:r>
                    <a:rPr lang="es-ES" sz="2000" b="1">
                      <a:cs typeface="Times New Roman" pitchFamily="18" charset="0"/>
                    </a:rPr>
                    <a:t>  2 Pi</a:t>
                  </a:r>
                </a:p>
                <a:p>
                  <a:endParaRPr lang="es-ES" sz="2000" b="1"/>
                </a:p>
                <a:p>
                  <a:pPr eaLnBrk="0" hangingPunct="0"/>
                  <a:r>
                    <a:rPr lang="es-ES" sz="2000" b="1">
                      <a:cs typeface="Times New Roman" pitchFamily="18" charset="0"/>
                    </a:rPr>
                    <a:t>2 H</a:t>
                  </a:r>
                  <a:r>
                    <a:rPr lang="es-ES" sz="2000" b="1" baseline="-30000">
                      <a:cs typeface="Times New Roman" pitchFamily="18" charset="0"/>
                    </a:rPr>
                    <a:t>2</a:t>
                  </a:r>
                  <a:r>
                    <a:rPr lang="es-ES" sz="2000" b="1">
                      <a:cs typeface="Times New Roman" pitchFamily="18" charset="0"/>
                    </a:rPr>
                    <a:t>O</a:t>
                  </a:r>
                  <a:endParaRPr lang="es-ES" sz="2000" b="1"/>
                </a:p>
              </p:txBody>
            </p:sp>
          </p:grpSp>
          <p:grpSp>
            <p:nvGrpSpPr>
              <p:cNvPr id="63494" name="Group 48"/>
              <p:cNvGrpSpPr>
                <a:grpSpLocks/>
              </p:cNvGrpSpPr>
              <p:nvPr/>
            </p:nvGrpSpPr>
            <p:grpSpPr bwMode="auto">
              <a:xfrm>
                <a:off x="608" y="1888"/>
                <a:ext cx="1863" cy="1361"/>
                <a:chOff x="608" y="1888"/>
                <a:chExt cx="1863" cy="1361"/>
              </a:xfrm>
            </p:grpSpPr>
            <p:sp>
              <p:nvSpPr>
                <p:cNvPr id="63515" name="Line 26"/>
                <p:cNvSpPr>
                  <a:spLocks noChangeShapeType="1"/>
                </p:cNvSpPr>
                <p:nvPr/>
              </p:nvSpPr>
              <p:spPr bwMode="auto">
                <a:xfrm>
                  <a:off x="1610" y="1888"/>
                  <a:ext cx="0" cy="1361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1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08" y="2387"/>
                  <a:ext cx="1047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2000" b="1" i="1">
                      <a:cs typeface="Times New Roman" pitchFamily="18" charset="0"/>
                    </a:rPr>
                    <a:t>Fosforilasa</a:t>
                  </a:r>
                  <a:endParaRPr lang="es-ES" sz="2000" b="1"/>
                </a:p>
                <a:p>
                  <a:pPr eaLnBrk="0" hangingPunct="0"/>
                  <a:r>
                    <a:rPr lang="es-MX" sz="2000" b="1" i="1">
                      <a:cs typeface="Times New Roman" pitchFamily="18" charset="0"/>
                    </a:rPr>
                    <a:t>quinasa</a:t>
                  </a:r>
                  <a:endParaRPr lang="es-MX" sz="2000" b="1"/>
                </a:p>
              </p:txBody>
            </p:sp>
            <p:sp>
              <p:nvSpPr>
                <p:cNvPr id="63517" name="AutoShape 10"/>
                <p:cNvSpPr>
                  <a:spLocks noChangeArrowheads="1"/>
                </p:cNvSpPr>
                <p:nvPr/>
              </p:nvSpPr>
              <p:spPr bwMode="auto">
                <a:xfrm>
                  <a:off x="1658" y="2432"/>
                  <a:ext cx="224" cy="725"/>
                </a:xfrm>
                <a:prstGeom prst="curvedRightArrow">
                  <a:avLst>
                    <a:gd name="adj1" fmla="val 64732"/>
                    <a:gd name="adj2" fmla="val 129464"/>
                    <a:gd name="adj3" fmla="val 33333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1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82" y="2478"/>
                  <a:ext cx="589" cy="5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sz="2000" b="1">
                      <a:cs typeface="Times New Roman" pitchFamily="18" charset="0"/>
                    </a:rPr>
                    <a:t>ATP</a:t>
                  </a:r>
                </a:p>
                <a:p>
                  <a:endParaRPr lang="es-ES" sz="2000" b="1"/>
                </a:p>
                <a:p>
                  <a:pPr eaLnBrk="0" hangingPunct="0"/>
                  <a:r>
                    <a:rPr lang="es-MX" sz="2000" b="1">
                      <a:cs typeface="Times New Roman" pitchFamily="18" charset="0"/>
                    </a:rPr>
                    <a:t>ADP</a:t>
                  </a:r>
                  <a:endParaRPr lang="es-MX" sz="2000" b="1"/>
                </a:p>
              </p:txBody>
            </p:sp>
          </p:grpSp>
          <p:sp>
            <p:nvSpPr>
              <p:cNvPr id="63495" name="Text Box 40"/>
              <p:cNvSpPr txBox="1">
                <a:spLocks noChangeArrowheads="1"/>
              </p:cNvSpPr>
              <p:nvPr/>
            </p:nvSpPr>
            <p:spPr bwMode="auto">
              <a:xfrm>
                <a:off x="1905" y="1766"/>
                <a:ext cx="11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i="1"/>
                  <a:t>Fosforilasa b</a:t>
                </a:r>
                <a:endParaRPr lang="es-ES" b="1"/>
              </a:p>
            </p:txBody>
          </p:sp>
          <p:grpSp>
            <p:nvGrpSpPr>
              <p:cNvPr id="63496" name="Group 46"/>
              <p:cNvGrpSpPr>
                <a:grpSpLocks/>
              </p:cNvGrpSpPr>
              <p:nvPr/>
            </p:nvGrpSpPr>
            <p:grpSpPr bwMode="auto">
              <a:xfrm>
                <a:off x="431" y="3294"/>
                <a:ext cx="3949" cy="775"/>
                <a:chOff x="431" y="3294"/>
                <a:chExt cx="3949" cy="775"/>
              </a:xfrm>
            </p:grpSpPr>
            <p:sp>
              <p:nvSpPr>
                <p:cNvPr id="63506" name="Line 23"/>
                <p:cNvSpPr>
                  <a:spLocks noChangeShapeType="1"/>
                </p:cNvSpPr>
                <p:nvPr/>
              </p:nvSpPr>
              <p:spPr bwMode="auto">
                <a:xfrm>
                  <a:off x="3243" y="3566"/>
                  <a:ext cx="10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07" name="Oval 22"/>
                <p:cNvSpPr>
                  <a:spLocks noChangeArrowheads="1"/>
                </p:cNvSpPr>
                <p:nvPr/>
              </p:nvSpPr>
              <p:spPr bwMode="auto">
                <a:xfrm>
                  <a:off x="3833" y="3339"/>
                  <a:ext cx="547" cy="45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08" name="AutoShape 21" descr="10%"/>
                <p:cNvSpPr>
                  <a:spLocks noChangeArrowheads="1"/>
                </p:cNvSpPr>
                <p:nvPr/>
              </p:nvSpPr>
              <p:spPr bwMode="auto">
                <a:xfrm>
                  <a:off x="1363" y="3340"/>
                  <a:ext cx="1155" cy="408"/>
                </a:xfrm>
                <a:prstGeom prst="parallelogram">
                  <a:avLst>
                    <a:gd name="adj" fmla="val 70772"/>
                  </a:avLst>
                </a:prstGeom>
                <a:pattFill prst="pct10">
                  <a:fgClr>
                    <a:srgbClr val="FF3300"/>
                  </a:fgClr>
                  <a:bgClr>
                    <a:srgbClr val="FFFFFF"/>
                  </a:bgClr>
                </a:patt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09" name="AutoShape 20" descr="10%"/>
                <p:cNvSpPr>
                  <a:spLocks noChangeArrowheads="1"/>
                </p:cNvSpPr>
                <p:nvPr/>
              </p:nvSpPr>
              <p:spPr bwMode="auto">
                <a:xfrm>
                  <a:off x="2224" y="3340"/>
                  <a:ext cx="1155" cy="408"/>
                </a:xfrm>
                <a:prstGeom prst="parallelogram">
                  <a:avLst>
                    <a:gd name="adj" fmla="val 70772"/>
                  </a:avLst>
                </a:prstGeom>
                <a:pattFill prst="pct10">
                  <a:fgClr>
                    <a:srgbClr val="FF3300"/>
                  </a:fgClr>
                  <a:bgClr>
                    <a:srgbClr val="FFFFFF"/>
                  </a:bgClr>
                </a:patt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10" name="Oval 19"/>
                <p:cNvSpPr>
                  <a:spLocks noChangeArrowheads="1"/>
                </p:cNvSpPr>
                <p:nvPr/>
              </p:nvSpPr>
              <p:spPr bwMode="auto">
                <a:xfrm>
                  <a:off x="431" y="3294"/>
                  <a:ext cx="485" cy="45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11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03" y="3385"/>
                  <a:ext cx="1092" cy="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b="1">
                      <a:solidFill>
                        <a:srgbClr val="FF3300"/>
                      </a:solidFill>
                      <a:cs typeface="Times New Roman" pitchFamily="18" charset="0"/>
                    </a:rPr>
                    <a:t>P</a:t>
                  </a:r>
                  <a:r>
                    <a:rPr lang="es-MX" b="1">
                      <a:cs typeface="Times New Roman" pitchFamily="18" charset="0"/>
                    </a:rPr>
                    <a:t> -O-CH</a:t>
                  </a:r>
                  <a:r>
                    <a:rPr lang="es-MX" b="1" baseline="-30000">
                      <a:cs typeface="Times New Roman" pitchFamily="18" charset="0"/>
                    </a:rPr>
                    <a:t>2</a:t>
                  </a:r>
                  <a:endParaRPr lang="es-MX" b="1"/>
                </a:p>
              </p:txBody>
            </p:sp>
            <p:sp>
              <p:nvSpPr>
                <p:cNvPr id="63512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334" y="3430"/>
                  <a:ext cx="1043" cy="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b="1">
                      <a:cs typeface="Times New Roman" pitchFamily="18" charset="0"/>
                    </a:rPr>
                    <a:t>CH</a:t>
                  </a:r>
                  <a:r>
                    <a:rPr lang="es-MX" b="1" baseline="-30000">
                      <a:cs typeface="Times New Roman" pitchFamily="18" charset="0"/>
                    </a:rPr>
                    <a:t>2</a:t>
                  </a:r>
                  <a:r>
                    <a:rPr lang="es-MX" b="1">
                      <a:cs typeface="Times New Roman" pitchFamily="18" charset="0"/>
                    </a:rPr>
                    <a:t>-</a:t>
                  </a:r>
                  <a:r>
                    <a:rPr lang="es-MX" b="1" baseline="-30000">
                      <a:cs typeface="Times New Roman" pitchFamily="18" charset="0"/>
                    </a:rPr>
                    <a:t> </a:t>
                  </a:r>
                  <a:r>
                    <a:rPr lang="es-MX" b="1">
                      <a:cs typeface="Times New Roman" pitchFamily="18" charset="0"/>
                    </a:rPr>
                    <a:t>O- </a:t>
                  </a:r>
                  <a:r>
                    <a:rPr lang="es-MX" b="1">
                      <a:solidFill>
                        <a:srgbClr val="FF3300"/>
                      </a:solidFill>
                      <a:cs typeface="Times New Roman" pitchFamily="18" charset="0"/>
                    </a:rPr>
                    <a:t>P</a:t>
                  </a:r>
                  <a:endParaRPr lang="es-MX" b="1">
                    <a:solidFill>
                      <a:srgbClr val="FF3300"/>
                    </a:solidFill>
                  </a:endParaRPr>
                </a:p>
              </p:txBody>
            </p:sp>
            <p:sp>
              <p:nvSpPr>
                <p:cNvPr id="63513" name="Line 14"/>
                <p:cNvSpPr>
                  <a:spLocks noChangeShapeType="1"/>
                </p:cNvSpPr>
                <p:nvPr/>
              </p:nvSpPr>
              <p:spPr bwMode="auto">
                <a:xfrm>
                  <a:off x="1383" y="3521"/>
                  <a:ext cx="10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14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837" y="3838"/>
                  <a:ext cx="108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just" eaLnBrk="0" hangingPunct="0"/>
                  <a:r>
                    <a:rPr lang="es-MX" b="1" i="1"/>
                    <a:t>Fosforilasa a</a:t>
                  </a:r>
                  <a:endParaRPr lang="es-ES" b="1"/>
                </a:p>
              </p:txBody>
            </p:sp>
          </p:grpSp>
          <p:sp>
            <p:nvSpPr>
              <p:cNvPr id="63497" name="Text Box 42"/>
              <p:cNvSpPr txBox="1">
                <a:spLocks noChangeArrowheads="1"/>
              </p:cNvSpPr>
              <p:nvPr/>
            </p:nvSpPr>
            <p:spPr bwMode="auto">
              <a:xfrm>
                <a:off x="1826" y="1927"/>
                <a:ext cx="145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dirty="0">
                    <a:solidFill>
                      <a:schemeClr val="accent2"/>
                    </a:solidFill>
                  </a:rPr>
                  <a:t>(menos activa)</a:t>
                </a:r>
                <a:endParaRPr lang="es-ES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3498" name="Text Box 43"/>
              <p:cNvSpPr txBox="1">
                <a:spLocks noChangeArrowheads="1"/>
              </p:cNvSpPr>
              <p:nvPr/>
            </p:nvSpPr>
            <p:spPr bwMode="auto">
              <a:xfrm>
                <a:off x="3515" y="1706"/>
                <a:ext cx="16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>
                    <a:solidFill>
                      <a:srgbClr val="5A1AE8"/>
                    </a:solidFill>
                  </a:rPr>
                  <a:t>(Cadena lateral de Ser)</a:t>
                </a:r>
                <a:endParaRPr lang="es-ES">
                  <a:solidFill>
                    <a:srgbClr val="5A1AE8"/>
                  </a:solidFill>
                </a:endParaRPr>
              </a:p>
            </p:txBody>
          </p:sp>
          <p:grpSp>
            <p:nvGrpSpPr>
              <p:cNvPr id="63499" name="Group 45"/>
              <p:cNvGrpSpPr>
                <a:grpSpLocks/>
              </p:cNvGrpSpPr>
              <p:nvPr/>
            </p:nvGrpSpPr>
            <p:grpSpPr bwMode="auto">
              <a:xfrm>
                <a:off x="885" y="1253"/>
                <a:ext cx="3447" cy="523"/>
                <a:chOff x="885" y="1253"/>
                <a:chExt cx="3447" cy="523"/>
              </a:xfrm>
            </p:grpSpPr>
            <p:sp>
              <p:nvSpPr>
                <p:cNvPr id="63500" name="Line 4"/>
                <p:cNvSpPr>
                  <a:spLocks noChangeShapeType="1"/>
                </p:cNvSpPr>
                <p:nvPr/>
              </p:nvSpPr>
              <p:spPr bwMode="auto">
                <a:xfrm>
                  <a:off x="1493" y="1525"/>
                  <a:ext cx="7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01" name="Rectangle 28" descr="10%"/>
                <p:cNvSpPr>
                  <a:spLocks noChangeArrowheads="1"/>
                </p:cNvSpPr>
                <p:nvPr/>
              </p:nvSpPr>
              <p:spPr bwMode="auto">
                <a:xfrm>
                  <a:off x="1610" y="1253"/>
                  <a:ext cx="816" cy="523"/>
                </a:xfrm>
                <a:prstGeom prst="rect">
                  <a:avLst/>
                </a:prstGeom>
                <a:pattFill prst="pct10">
                  <a:fgClr>
                    <a:srgbClr val="5A1AE8"/>
                  </a:fgClr>
                  <a:bgClr>
                    <a:srgbClr val="FFFFFF"/>
                  </a:bgClr>
                </a:pattFill>
                <a:ln w="9525">
                  <a:solidFill>
                    <a:srgbClr val="5A1AE8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 b="1" dirty="0"/>
                </a:p>
                <a:p>
                  <a:r>
                    <a:rPr lang="es-PE" b="1" dirty="0"/>
                    <a:t>Ser</a:t>
                  </a:r>
                </a:p>
              </p:txBody>
            </p:sp>
            <p:sp>
              <p:nvSpPr>
                <p:cNvPr id="63502" name="Rectangle 27" descr="10%"/>
                <p:cNvSpPr>
                  <a:spLocks noChangeArrowheads="1"/>
                </p:cNvSpPr>
                <p:nvPr/>
              </p:nvSpPr>
              <p:spPr bwMode="auto">
                <a:xfrm>
                  <a:off x="2426" y="1253"/>
                  <a:ext cx="953" cy="516"/>
                </a:xfrm>
                <a:prstGeom prst="rect">
                  <a:avLst/>
                </a:prstGeom>
                <a:pattFill prst="pct10">
                  <a:fgClr>
                    <a:srgbClr val="5A1AE8"/>
                  </a:fgClr>
                  <a:bgClr>
                    <a:srgbClr val="FFFFFF"/>
                  </a:bgClr>
                </a:pattFill>
                <a:ln w="9525">
                  <a:solidFill>
                    <a:srgbClr val="5A1AE8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03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470" y="1389"/>
                  <a:ext cx="86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b="1"/>
                    <a:t>CH</a:t>
                  </a:r>
                  <a:r>
                    <a:rPr lang="es-MX" b="1" baseline="-25000"/>
                    <a:t>2</a:t>
                  </a:r>
                  <a:r>
                    <a:rPr lang="es-MX" b="1"/>
                    <a:t>- HO</a:t>
                  </a:r>
                  <a:endParaRPr lang="es-ES" b="1"/>
                </a:p>
              </p:txBody>
            </p:sp>
            <p:sp>
              <p:nvSpPr>
                <p:cNvPr id="63504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885" y="1389"/>
                  <a:ext cx="68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b="1"/>
                    <a:t>HO-CH</a:t>
                  </a:r>
                  <a:r>
                    <a:rPr lang="es-MX" b="1" baseline="-25000"/>
                    <a:t>2</a:t>
                  </a:r>
                  <a:endParaRPr lang="es-ES" b="1" baseline="-25000"/>
                </a:p>
              </p:txBody>
            </p:sp>
            <p:sp>
              <p:nvSpPr>
                <p:cNvPr id="63505" name="Line 44"/>
                <p:cNvSpPr>
                  <a:spLocks noChangeShapeType="1"/>
                </p:cNvSpPr>
                <p:nvPr/>
              </p:nvSpPr>
              <p:spPr bwMode="auto">
                <a:xfrm>
                  <a:off x="3398" y="1525"/>
                  <a:ext cx="7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" name="Rectángulo 2"/>
            <p:cNvSpPr/>
            <p:nvPr/>
          </p:nvSpPr>
          <p:spPr>
            <a:xfrm>
              <a:off x="5345025" y="2290021"/>
              <a:ext cx="609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b="1" dirty="0"/>
                <a:t>Ser</a:t>
              </a:r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148064" y="5507940"/>
              <a:ext cx="609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b="1" dirty="0"/>
                <a:t>Ser</a:t>
              </a:r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2915816" y="5507940"/>
              <a:ext cx="609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b="1" dirty="0"/>
                <a:t>Ser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285875"/>
            <a:ext cx="8229600" cy="3583285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>
              <a:solidFill>
                <a:srgbClr val="0099FF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>
                <a:solidFill>
                  <a:srgbClr val="0099FF"/>
                </a:solidFill>
              </a:rPr>
              <a:t>Enzimas inactivas </a:t>
            </a:r>
            <a:r>
              <a:rPr lang="es-ES" sz="2400" b="1" dirty="0"/>
              <a:t>se convierten en </a:t>
            </a:r>
            <a:r>
              <a:rPr lang="es-ES" sz="2400" b="1" dirty="0">
                <a:solidFill>
                  <a:srgbClr val="FF5050"/>
                </a:solidFill>
              </a:rPr>
              <a:t>enzimas activas</a:t>
            </a:r>
            <a:r>
              <a:rPr lang="es-ES" sz="2400" b="1" dirty="0"/>
              <a:t> por eliminación de una cadena peptídica.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Por ej., las enzimas digestivas: </a:t>
            </a:r>
            <a:r>
              <a:rPr lang="es-ES" sz="2400" b="1" dirty="0" err="1">
                <a:solidFill>
                  <a:srgbClr val="0099FF"/>
                </a:solidFill>
              </a:rPr>
              <a:t>pepsinógeno</a:t>
            </a:r>
            <a:r>
              <a:rPr lang="es-ES" sz="2400" b="1" dirty="0"/>
              <a:t> y </a:t>
            </a:r>
            <a:r>
              <a:rPr lang="es-ES" sz="2400" b="1" dirty="0" err="1">
                <a:solidFill>
                  <a:srgbClr val="0099FF"/>
                </a:solidFill>
              </a:rPr>
              <a:t>quimotripsinógeno</a:t>
            </a:r>
            <a:r>
              <a:rPr lang="es-ES" sz="2400" b="1" dirty="0"/>
              <a:t> se convierten en las enzimas activas </a:t>
            </a:r>
            <a:r>
              <a:rPr lang="es-ES" sz="2400" b="1" dirty="0">
                <a:solidFill>
                  <a:srgbClr val="FF0000"/>
                </a:solidFill>
              </a:rPr>
              <a:t>pepsina </a:t>
            </a:r>
            <a:r>
              <a:rPr lang="es-ES" sz="2400" b="1" dirty="0"/>
              <a:t>y </a:t>
            </a:r>
            <a:r>
              <a:rPr lang="es-ES" sz="2400" b="1" dirty="0">
                <a:solidFill>
                  <a:srgbClr val="FF0000"/>
                </a:solidFill>
              </a:rPr>
              <a:t>quimotripsina</a:t>
            </a:r>
            <a:r>
              <a:rPr lang="es-ES" sz="2400" b="1" dirty="0"/>
              <a:t>, respectivamente, luego de la proteólisis de un péptido.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/>
              <a:t>REGULACION POR PROTEOLISIS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915816" y="2420888"/>
            <a:ext cx="2879725" cy="5889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dirty="0">
                <a:solidFill>
                  <a:srgbClr val="0099FF"/>
                </a:solidFill>
              </a:rPr>
              <a:t>ZIMOGENOS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uiExpand="1" build="p" animBg="1"/>
      <p:bldP spid="108548" grpId="0" uiExpan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ISOENZIMAS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468313" y="1412875"/>
            <a:ext cx="8064500" cy="116998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Diferentes formas moleculares de una       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    misma enzima.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428625" y="4929188"/>
            <a:ext cx="8459788" cy="523220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Catalizan la misma reacción.</a:t>
            </a:r>
          </a:p>
        </p:txBody>
      </p: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468313" y="2781300"/>
            <a:ext cx="7704137" cy="5286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Son sintetizadas por genes diferentes</a:t>
            </a:r>
          </a:p>
        </p:txBody>
      </p:sp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68313" y="3573463"/>
            <a:ext cx="8316912" cy="116998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Tienen diferente composición aminoacídica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por lo que pueden separarse por electroforesis.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3" grpId="0" animBg="1"/>
      <p:bldP spid="32824" grpId="0" animBg="1"/>
      <p:bldP spid="32826" grpId="0" animBg="1"/>
      <p:bldP spid="328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768788"/>
            <a:ext cx="6181880" cy="216426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23728" y="133674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err="1"/>
              <a:t>Hexoquinasa</a:t>
            </a:r>
            <a:endParaRPr lang="es-AR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101411" y="13367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err="1"/>
              <a:t>Glucoquinasa</a:t>
            </a:r>
            <a:endParaRPr lang="es-AR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11560" y="75138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Ejemplo de isoenzimas:</a:t>
            </a:r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220072" y="3861048"/>
            <a:ext cx="3816176" cy="1152128"/>
            <a:chOff x="2608" y="300"/>
            <a:chExt cx="2857" cy="727"/>
          </a:xfrm>
        </p:grpSpPr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285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/>
                <a:t>GLUCOSA 	    GLUCOSA-6P</a:t>
              </a:r>
              <a:endParaRPr lang="es-ES" b="1" dirty="0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3632" y="431"/>
              <a:ext cx="53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3201" y="663"/>
              <a:ext cx="45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ATP</a:t>
              </a:r>
              <a:endParaRPr lang="es-ES" dirty="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4116" y="709"/>
              <a:ext cx="486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ADP</a:t>
              </a:r>
              <a:endParaRPr lang="es-ES" dirty="0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3578" y="482"/>
              <a:ext cx="647" cy="176"/>
            </a:xfrm>
            <a:prstGeom prst="curvedDownArrow">
              <a:avLst>
                <a:gd name="adj1" fmla="val 40110"/>
                <a:gd name="adj2" fmla="val 80221"/>
                <a:gd name="adj3" fmla="val 25631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31" name="Group 37"/>
          <p:cNvGrpSpPr>
            <a:grpSpLocks/>
          </p:cNvGrpSpPr>
          <p:nvPr/>
        </p:nvGrpSpPr>
        <p:grpSpPr bwMode="auto">
          <a:xfrm>
            <a:off x="1077857" y="3885513"/>
            <a:ext cx="4214223" cy="1199671"/>
            <a:chOff x="2608" y="300"/>
            <a:chExt cx="3155" cy="757"/>
          </a:xfrm>
        </p:grpSpPr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3155" cy="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/>
                <a:t>GLUCOSA 	    GLUCOSA-6P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/>
                <a:t>MANOSA	    MANOSA-6P</a:t>
              </a:r>
            </a:p>
            <a:p>
              <a:pPr>
                <a:spcBef>
                  <a:spcPct val="50000"/>
                </a:spcBef>
              </a:pPr>
              <a:r>
                <a:rPr lang="es-ES" b="1" dirty="0"/>
                <a:t>GALACTOSA	    GALACTOSA-6P</a:t>
              </a:r>
              <a:endParaRPr lang="es-ES_tradnl" b="1" dirty="0"/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>
              <a:off x="3632" y="431"/>
              <a:ext cx="53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3201" y="663"/>
              <a:ext cx="45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ATP</a:t>
              </a:r>
              <a:endParaRPr lang="es-ES" dirty="0"/>
            </a:p>
          </p:txBody>
        </p:sp>
        <p:sp>
          <p:nvSpPr>
            <p:cNvPr id="35" name="Oval 16"/>
            <p:cNvSpPr>
              <a:spLocks noChangeArrowheads="1"/>
            </p:cNvSpPr>
            <p:nvPr/>
          </p:nvSpPr>
          <p:spPr bwMode="auto">
            <a:xfrm>
              <a:off x="4116" y="709"/>
              <a:ext cx="486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ADP</a:t>
              </a:r>
              <a:endParaRPr lang="es-ES" dirty="0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auto">
            <a:xfrm>
              <a:off x="3578" y="482"/>
              <a:ext cx="647" cy="176"/>
            </a:xfrm>
            <a:prstGeom prst="curvedDownArrow">
              <a:avLst>
                <a:gd name="adj1" fmla="val 40110"/>
                <a:gd name="adj2" fmla="val 80221"/>
                <a:gd name="adj3" fmla="val 25631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58736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Line 7"/>
          <p:cNvSpPr>
            <a:spLocks noChangeShapeType="1"/>
          </p:cNvSpPr>
          <p:nvPr/>
        </p:nvSpPr>
        <p:spPr bwMode="auto">
          <a:xfrm flipV="1">
            <a:off x="2087591" y="4622826"/>
            <a:ext cx="506113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4278" name="Group 8"/>
          <p:cNvGrpSpPr>
            <a:grpSpLocks/>
          </p:cNvGrpSpPr>
          <p:nvPr/>
        </p:nvGrpSpPr>
        <p:grpSpPr bwMode="auto">
          <a:xfrm>
            <a:off x="2087591" y="3956026"/>
            <a:ext cx="914642" cy="1881526"/>
            <a:chOff x="2781" y="4538"/>
            <a:chExt cx="1106" cy="2520"/>
          </a:xfrm>
        </p:grpSpPr>
        <p:sp>
          <p:nvSpPr>
            <p:cNvPr id="54296" name="Line 9"/>
            <p:cNvSpPr>
              <a:spLocks noChangeShapeType="1"/>
            </p:cNvSpPr>
            <p:nvPr/>
          </p:nvSpPr>
          <p:spPr bwMode="auto">
            <a:xfrm>
              <a:off x="2781" y="4570"/>
              <a:ext cx="1106" cy="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7" name="Line 10"/>
            <p:cNvSpPr>
              <a:spLocks noChangeShapeType="1"/>
            </p:cNvSpPr>
            <p:nvPr/>
          </p:nvSpPr>
          <p:spPr bwMode="auto">
            <a:xfrm>
              <a:off x="3885" y="4538"/>
              <a:ext cx="0" cy="252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3" name="Line 15"/>
          <p:cNvSpPr>
            <a:spLocks noChangeShapeType="1"/>
          </p:cNvSpPr>
          <p:nvPr/>
        </p:nvSpPr>
        <p:spPr bwMode="auto">
          <a:xfrm>
            <a:off x="2090072" y="2408248"/>
            <a:ext cx="491227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8" name="Text Box 18"/>
          <p:cNvSpPr txBox="1">
            <a:spLocks noChangeArrowheads="1"/>
          </p:cNvSpPr>
          <p:nvPr/>
        </p:nvSpPr>
        <p:spPr bwMode="auto">
          <a:xfrm>
            <a:off x="5500694" y="4879616"/>
            <a:ext cx="1637425" cy="4031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600" b="1" i="1">
                <a:solidFill>
                  <a:srgbClr val="C00000"/>
                </a:solidFill>
              </a:rPr>
              <a:t>Hexoquinasa</a:t>
            </a:r>
            <a:endParaRPr lang="es-ES" sz="1600">
              <a:solidFill>
                <a:srgbClr val="C00000"/>
              </a:solidFill>
            </a:endParaRPr>
          </a:p>
        </p:txBody>
      </p:sp>
      <p:sp>
        <p:nvSpPr>
          <p:cNvPr id="54289" name="Text Box 19"/>
          <p:cNvSpPr txBox="1">
            <a:spLocks noChangeArrowheads="1"/>
          </p:cNvSpPr>
          <p:nvPr/>
        </p:nvSpPr>
        <p:spPr bwMode="auto">
          <a:xfrm>
            <a:off x="5364922" y="2729301"/>
            <a:ext cx="1637425" cy="4031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600" b="1">
                <a:solidFill>
                  <a:srgbClr val="C00000"/>
                </a:solidFill>
              </a:rPr>
              <a:t>Glucoquinasa</a:t>
            </a:r>
            <a:endParaRPr lang="es-ES" sz="1600">
              <a:solidFill>
                <a:srgbClr val="C00000"/>
              </a:solidFill>
            </a:endParaRPr>
          </a:p>
        </p:txBody>
      </p:sp>
      <p:sp>
        <p:nvSpPr>
          <p:cNvPr id="46098" name="Text Box 22"/>
          <p:cNvSpPr txBox="1">
            <a:spLocks noChangeArrowheads="1"/>
          </p:cNvSpPr>
          <p:nvPr/>
        </p:nvSpPr>
        <p:spPr bwMode="auto">
          <a:xfrm>
            <a:off x="2571737" y="5837272"/>
            <a:ext cx="1071570" cy="40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b="1" dirty="0"/>
              <a:t>Km. GQ</a:t>
            </a:r>
            <a:endParaRPr lang="es-ES" dirty="0"/>
          </a:p>
        </p:txBody>
      </p:sp>
      <p:grpSp>
        <p:nvGrpSpPr>
          <p:cNvPr id="26" name="25 Grupo"/>
          <p:cNvGrpSpPr/>
          <p:nvPr/>
        </p:nvGrpSpPr>
        <p:grpSpPr>
          <a:xfrm>
            <a:off x="428596" y="1892321"/>
            <a:ext cx="7169178" cy="4465637"/>
            <a:chOff x="642910" y="1484313"/>
            <a:chExt cx="7169178" cy="4465637"/>
          </a:xfrm>
        </p:grpSpPr>
        <p:sp>
          <p:nvSpPr>
            <p:cNvPr id="54276" name="Line 6"/>
            <p:cNvSpPr>
              <a:spLocks noChangeShapeType="1"/>
            </p:cNvSpPr>
            <p:nvPr/>
          </p:nvSpPr>
          <p:spPr bwMode="auto">
            <a:xfrm>
              <a:off x="2301905" y="1484313"/>
              <a:ext cx="0" cy="3763051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2" name="Line 14"/>
            <p:cNvSpPr>
              <a:spLocks noChangeShapeType="1"/>
            </p:cNvSpPr>
            <p:nvPr/>
          </p:nvSpPr>
          <p:spPr bwMode="auto">
            <a:xfrm>
              <a:off x="2301905" y="5277977"/>
              <a:ext cx="5061131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2" name="Freeform 16"/>
            <p:cNvSpPr>
              <a:spLocks/>
            </p:cNvSpPr>
            <p:nvPr/>
          </p:nvSpPr>
          <p:spPr bwMode="auto">
            <a:xfrm>
              <a:off x="2304386" y="2021892"/>
              <a:ext cx="4912274" cy="3225473"/>
            </a:xfrm>
            <a:custGeom>
              <a:avLst/>
              <a:gdLst>
                <a:gd name="T0" fmla="*/ 0 w 5940"/>
                <a:gd name="T1" fmla="*/ 4320 h 4320"/>
                <a:gd name="T2" fmla="*/ 540 w 5940"/>
                <a:gd name="T3" fmla="*/ 3060 h 4320"/>
                <a:gd name="T4" fmla="*/ 1440 w 5940"/>
                <a:gd name="T5" fmla="*/ 1620 h 4320"/>
                <a:gd name="T6" fmla="*/ 2700 w 5940"/>
                <a:gd name="T7" fmla="*/ 540 h 4320"/>
                <a:gd name="T8" fmla="*/ 4320 w 5940"/>
                <a:gd name="T9" fmla="*/ 180 h 4320"/>
                <a:gd name="T10" fmla="*/ 5940 w 5940"/>
                <a:gd name="T11" fmla="*/ 0 h 4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40"/>
                <a:gd name="T19" fmla="*/ 0 h 4320"/>
                <a:gd name="T20" fmla="*/ 5940 w 5940"/>
                <a:gd name="T21" fmla="*/ 4320 h 43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40" h="4320">
                  <a:moveTo>
                    <a:pt x="0" y="4320"/>
                  </a:moveTo>
                  <a:cubicBezTo>
                    <a:pt x="150" y="3915"/>
                    <a:pt x="300" y="3510"/>
                    <a:pt x="540" y="3060"/>
                  </a:cubicBezTo>
                  <a:cubicBezTo>
                    <a:pt x="780" y="2610"/>
                    <a:pt x="1080" y="2040"/>
                    <a:pt x="1440" y="1620"/>
                  </a:cubicBezTo>
                  <a:cubicBezTo>
                    <a:pt x="1800" y="1200"/>
                    <a:pt x="2220" y="780"/>
                    <a:pt x="2700" y="540"/>
                  </a:cubicBezTo>
                  <a:cubicBezTo>
                    <a:pt x="3180" y="300"/>
                    <a:pt x="3780" y="270"/>
                    <a:pt x="4320" y="180"/>
                  </a:cubicBezTo>
                  <a:cubicBezTo>
                    <a:pt x="4860" y="90"/>
                    <a:pt x="5670" y="30"/>
                    <a:pt x="5940" y="0"/>
                  </a:cubicBez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54287" name="Freeform 17"/>
            <p:cNvSpPr>
              <a:spLocks/>
            </p:cNvSpPr>
            <p:nvPr/>
          </p:nvSpPr>
          <p:spPr bwMode="auto">
            <a:xfrm>
              <a:off x="2357421" y="4202819"/>
              <a:ext cx="4861719" cy="1075158"/>
            </a:xfrm>
            <a:custGeom>
              <a:avLst/>
              <a:gdLst>
                <a:gd name="T0" fmla="*/ 6 w 5946"/>
                <a:gd name="T1" fmla="*/ 1440 h 1440"/>
                <a:gd name="T2" fmla="*/ 300 w 5946"/>
                <a:gd name="T3" fmla="*/ 428 h 1440"/>
                <a:gd name="T4" fmla="*/ 1806 w 5946"/>
                <a:gd name="T5" fmla="*/ 180 h 1440"/>
                <a:gd name="T6" fmla="*/ 4029 w 5946"/>
                <a:gd name="T7" fmla="*/ 46 h 1440"/>
                <a:gd name="T8" fmla="*/ 5946 w 5946"/>
                <a:gd name="T9" fmla="*/ 0 h 1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46"/>
                <a:gd name="T16" fmla="*/ 0 h 1440"/>
                <a:gd name="T17" fmla="*/ 5946 w 5946"/>
                <a:gd name="T18" fmla="*/ 1440 h 1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46" h="1440">
                  <a:moveTo>
                    <a:pt x="6" y="1440"/>
                  </a:moveTo>
                  <a:cubicBezTo>
                    <a:pt x="55" y="1271"/>
                    <a:pt x="0" y="638"/>
                    <a:pt x="300" y="428"/>
                  </a:cubicBezTo>
                  <a:cubicBezTo>
                    <a:pt x="600" y="218"/>
                    <a:pt x="1185" y="244"/>
                    <a:pt x="1806" y="180"/>
                  </a:cubicBezTo>
                  <a:cubicBezTo>
                    <a:pt x="2427" y="116"/>
                    <a:pt x="3339" y="76"/>
                    <a:pt x="4029" y="46"/>
                  </a:cubicBezTo>
                  <a:cubicBezTo>
                    <a:pt x="4719" y="16"/>
                    <a:pt x="5547" y="10"/>
                    <a:pt x="5946" y="0"/>
                  </a:cubicBezTo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46096" name="Text Box 20"/>
            <p:cNvSpPr txBox="1">
              <a:spLocks noChangeArrowheads="1"/>
            </p:cNvSpPr>
            <p:nvPr/>
          </p:nvSpPr>
          <p:spPr bwMode="auto">
            <a:xfrm>
              <a:off x="642910" y="1500174"/>
              <a:ext cx="1785950" cy="279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es-ES" sz="1600" b="1" dirty="0" err="1"/>
                <a:t>Vo</a:t>
              </a:r>
              <a:r>
                <a:rPr lang="es-ES" sz="1600" b="1" dirty="0"/>
                <a:t> (o </a:t>
              </a:r>
              <a:r>
                <a:rPr lang="es-ES" sz="1600" b="1" dirty="0" err="1"/>
                <a:t>Act</a:t>
              </a:r>
              <a:r>
                <a:rPr lang="es-ES" sz="1600" b="1" dirty="0"/>
                <a:t>. </a:t>
              </a:r>
              <a:r>
                <a:rPr lang="es-ES" sz="1600" b="1" dirty="0" err="1"/>
                <a:t>Enz</a:t>
              </a:r>
              <a:r>
                <a:rPr lang="es-ES" sz="1600" b="1" dirty="0"/>
                <a:t>.)</a:t>
              </a:r>
              <a:endParaRPr lang="es-ES" sz="1600" dirty="0"/>
            </a:p>
          </p:txBody>
        </p:sp>
        <p:sp>
          <p:nvSpPr>
            <p:cNvPr id="54295" name="Text Box 25"/>
            <p:cNvSpPr txBox="1">
              <a:spLocks noChangeArrowheads="1"/>
            </p:cNvSpPr>
            <p:nvPr/>
          </p:nvSpPr>
          <p:spPr bwMode="auto">
            <a:xfrm>
              <a:off x="5876950" y="5546766"/>
              <a:ext cx="1935138" cy="403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600" b="1" dirty="0"/>
                <a:t>[glucosa] </a:t>
              </a:r>
              <a:r>
                <a:rPr lang="es-ES" sz="1600" b="1" dirty="0" err="1"/>
                <a:t>mmol</a:t>
              </a:r>
              <a:r>
                <a:rPr lang="es-ES" sz="1600" b="1" dirty="0"/>
                <a:t>/l</a:t>
              </a:r>
              <a:endParaRPr lang="es-ES" sz="1600" dirty="0"/>
            </a:p>
          </p:txBody>
        </p:sp>
      </p:grpSp>
      <p:sp>
        <p:nvSpPr>
          <p:cNvPr id="24" name="23 CuadroTexto"/>
          <p:cNvSpPr txBox="1"/>
          <p:nvPr/>
        </p:nvSpPr>
        <p:spPr>
          <a:xfrm>
            <a:off x="857224" y="2253230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Vmax</a:t>
            </a:r>
            <a:r>
              <a:rPr lang="en-US" sz="1600" dirty="0"/>
              <a:t> GQ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928662" y="4427148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Vmax</a:t>
            </a:r>
            <a:r>
              <a:rPr lang="en-US" sz="1600" dirty="0"/>
              <a:t> HQ</a:t>
            </a:r>
          </a:p>
        </p:txBody>
      </p:sp>
      <p:grpSp>
        <p:nvGrpSpPr>
          <p:cNvPr id="27" name="Group 8"/>
          <p:cNvGrpSpPr>
            <a:grpSpLocks/>
          </p:cNvGrpSpPr>
          <p:nvPr/>
        </p:nvGrpSpPr>
        <p:grpSpPr bwMode="auto">
          <a:xfrm>
            <a:off x="2097389" y="5170192"/>
            <a:ext cx="188595" cy="595642"/>
            <a:chOff x="2781" y="4538"/>
            <a:chExt cx="1106" cy="2520"/>
          </a:xfrm>
        </p:grpSpPr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2781" y="4570"/>
              <a:ext cx="1106" cy="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>
              <a:off x="3885" y="4538"/>
              <a:ext cx="0" cy="252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1643042" y="5837272"/>
            <a:ext cx="1071570" cy="40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sz="1400" b="1" dirty="0"/>
              <a:t>Km. HQ</a:t>
            </a:r>
            <a:endParaRPr lang="es-ES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5900996" y="3286124"/>
            <a:ext cx="29572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= </a:t>
            </a:r>
            <a:r>
              <a:rPr lang="en-US" b="1" dirty="0" err="1"/>
              <a:t>Reacción</a:t>
            </a:r>
            <a:endParaRPr lang="en-US" b="1" dirty="0"/>
          </a:p>
          <a:p>
            <a:r>
              <a:rPr lang="en-US" b="1" dirty="0"/>
              <a:t>≠ </a:t>
            </a:r>
            <a:r>
              <a:rPr lang="en-US" b="1" dirty="0" err="1"/>
              <a:t>Vmax</a:t>
            </a:r>
            <a:endParaRPr lang="en-US" b="1" dirty="0"/>
          </a:p>
          <a:p>
            <a:r>
              <a:rPr lang="en-US" b="1" dirty="0"/>
              <a:t>≠ Km</a:t>
            </a:r>
          </a:p>
          <a:p>
            <a:r>
              <a:rPr lang="en-US" b="1" dirty="0"/>
              <a:t>≠ </a:t>
            </a:r>
            <a:r>
              <a:rPr lang="en-US" b="1" dirty="0" err="1"/>
              <a:t>Afinidad</a:t>
            </a:r>
            <a:r>
              <a:rPr lang="en-US" b="1" dirty="0"/>
              <a:t> </a:t>
            </a:r>
            <a:r>
              <a:rPr lang="en-US" b="1" dirty="0" err="1"/>
              <a:t>por</a:t>
            </a:r>
            <a:r>
              <a:rPr lang="en-US" b="1" dirty="0"/>
              <a:t> el </a:t>
            </a:r>
            <a:r>
              <a:rPr lang="en-US" b="1" dirty="0" err="1"/>
              <a:t>sustrato</a:t>
            </a:r>
            <a:endParaRPr lang="en-US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2357422" y="1571612"/>
            <a:ext cx="185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Glucosa</a:t>
            </a:r>
            <a:r>
              <a:rPr lang="en-US" b="1" dirty="0">
                <a:solidFill>
                  <a:srgbClr val="FFC000"/>
                </a:solidFill>
              </a:rPr>
              <a:t> + ATP </a:t>
            </a: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4143372" y="1785926"/>
            <a:ext cx="128930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5504113" y="1571612"/>
            <a:ext cx="232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Glucosa-6-P + ADP 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4500562" y="142873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GQ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4500562" y="17737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HQ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1028491" y="3764165"/>
            <a:ext cx="971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err="1"/>
              <a:t>Vmax</a:t>
            </a:r>
            <a:r>
              <a:rPr lang="en-US" sz="1400" i="1" u="sng" dirty="0"/>
              <a:t> GQ</a:t>
            </a:r>
          </a:p>
          <a:p>
            <a:r>
              <a:rPr lang="en-US" sz="1400" i="1" dirty="0"/>
              <a:t>       2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1109547" y="4978611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err="1"/>
              <a:t>Vmax</a:t>
            </a:r>
            <a:r>
              <a:rPr lang="en-US" sz="1400" i="1" u="sng" dirty="0"/>
              <a:t> HQ</a:t>
            </a:r>
          </a:p>
          <a:p>
            <a:r>
              <a:rPr lang="en-US" sz="1400" i="1" dirty="0"/>
              <a:t>        2</a:t>
            </a:r>
          </a:p>
        </p:txBody>
      </p:sp>
      <p:sp>
        <p:nvSpPr>
          <p:cNvPr id="40" name="Text Box 1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23528" y="322203"/>
            <a:ext cx="8640960" cy="83099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400" b="1" dirty="0">
                <a:solidFill>
                  <a:schemeClr val="accent2"/>
                </a:solidFill>
              </a:rPr>
              <a:t>Dos isoenzimas presentan en general diferentes valores de Km y </a:t>
            </a:r>
            <a:r>
              <a:rPr lang="es-ES" sz="2400" b="1" dirty="0" err="1">
                <a:solidFill>
                  <a:schemeClr val="accent2"/>
                </a:solidFill>
              </a:rPr>
              <a:t>Vmáx</a:t>
            </a:r>
            <a:r>
              <a:rPr lang="es-ES" sz="2400" b="1" dirty="0">
                <a:solidFill>
                  <a:schemeClr val="accent2"/>
                </a:solidFill>
              </a:rPr>
              <a:t>. Ej. </a:t>
            </a:r>
            <a:r>
              <a:rPr lang="es-ES" sz="2400" b="1" dirty="0" err="1">
                <a:solidFill>
                  <a:schemeClr val="accent2"/>
                </a:solidFill>
              </a:rPr>
              <a:t>Hexoquinasa</a:t>
            </a:r>
            <a:r>
              <a:rPr lang="es-ES" sz="2400" b="1" dirty="0">
                <a:solidFill>
                  <a:schemeClr val="accent2"/>
                </a:solidFill>
              </a:rPr>
              <a:t> y </a:t>
            </a:r>
            <a:r>
              <a:rPr lang="es-ES" sz="2400" b="1" dirty="0" err="1">
                <a:solidFill>
                  <a:schemeClr val="accent2"/>
                </a:solidFill>
              </a:rPr>
              <a:t>Glucoquinasa</a:t>
            </a:r>
            <a:endParaRPr lang="es-E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54283" grpId="0" animBg="1"/>
      <p:bldP spid="46098" grpId="0"/>
      <p:bldP spid="24" grpId="0"/>
      <p:bldP spid="25" grpId="0"/>
      <p:bldP spid="30" grpId="0"/>
      <p:bldP spid="31" grpId="0"/>
      <p:bldP spid="38" grpId="0"/>
      <p:bldP spid="39" grpId="0"/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812800" y="273440"/>
            <a:ext cx="7704138" cy="126188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Las isoenzimas puede localizarse en diferentes compartimentos de la célula ó en diferentes tejidos. Ej. </a:t>
            </a:r>
            <a:r>
              <a:rPr lang="es-ES" sz="2400" b="1" dirty="0" err="1">
                <a:solidFill>
                  <a:schemeClr val="accent2"/>
                </a:solidFill>
              </a:rPr>
              <a:t>fumarasa</a:t>
            </a:r>
            <a:r>
              <a:rPr lang="es-ES" sz="2400" b="1" dirty="0">
                <a:solidFill>
                  <a:schemeClr val="accent2"/>
                </a:solidFill>
              </a:rPr>
              <a:t> y malato deshidrogenasa.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15914"/>
            <a:ext cx="7097712" cy="509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655142" y="2447882"/>
            <a:ext cx="16665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s-ES_tradnl" altLang="es-AR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Malato </a:t>
            </a: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DHasa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98525" y="4895299"/>
            <a:ext cx="15132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s-ES_tradnl" altLang="es-AR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Malato </a:t>
            </a: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DHasa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547813" y="5617518"/>
            <a:ext cx="1079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Fumarasa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029403" y="1955478"/>
            <a:ext cx="1079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Fumarasa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i="1" dirty="0">
                <a:solidFill>
                  <a:schemeClr val="bg1"/>
                </a:solidFill>
              </a:rPr>
              <a:t>Lactato deshidrogenasa</a:t>
            </a:r>
            <a:r>
              <a:rPr lang="es-ES" sz="3200" dirty="0">
                <a:solidFill>
                  <a:schemeClr val="bg1"/>
                </a:solidFill>
              </a:rPr>
              <a:t> (LDH)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428596" y="1357298"/>
            <a:ext cx="8286808" cy="1200329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400" b="1" dirty="0">
                <a:solidFill>
                  <a:srgbClr val="C00000"/>
                </a:solidFill>
              </a:rPr>
              <a:t>Presenta 5 </a:t>
            </a:r>
            <a:r>
              <a:rPr lang="es-ES" sz="2400" b="1" dirty="0" err="1">
                <a:solidFill>
                  <a:srgbClr val="C00000"/>
                </a:solidFill>
              </a:rPr>
              <a:t>isoenzimas</a:t>
            </a:r>
            <a:r>
              <a:rPr lang="es-ES" sz="2400" b="1" dirty="0">
                <a:solidFill>
                  <a:srgbClr val="C00000"/>
                </a:solidFill>
              </a:rPr>
              <a:t> con distinta composición en cuanto a sus subunidades y c/u es específica de un tejido.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928662" y="2714620"/>
            <a:ext cx="7286676" cy="3857652"/>
            <a:chOff x="928662" y="2714620"/>
            <a:chExt cx="7286676" cy="3857652"/>
          </a:xfrm>
        </p:grpSpPr>
        <p:pic>
          <p:nvPicPr>
            <p:cNvPr id="7" name="6 Imagen" descr="slide_17.jpg"/>
            <p:cNvPicPr>
              <a:picLocks noChangeAspect="1"/>
            </p:cNvPicPr>
            <p:nvPr/>
          </p:nvPicPr>
          <p:blipFill>
            <a:blip r:embed="rId2"/>
            <a:srcRect l="8593" t="33333" r="11719" b="10416"/>
            <a:stretch>
              <a:fillRect/>
            </a:stretch>
          </p:blipFill>
          <p:spPr>
            <a:xfrm>
              <a:off x="928662" y="2714620"/>
              <a:ext cx="7286676" cy="3857652"/>
            </a:xfrm>
            <a:prstGeom prst="rect">
              <a:avLst/>
            </a:prstGeom>
          </p:spPr>
        </p:pic>
        <p:sp>
          <p:nvSpPr>
            <p:cNvPr id="8" name="7 CuadroTexto"/>
            <p:cNvSpPr txBox="1"/>
            <p:nvPr/>
          </p:nvSpPr>
          <p:spPr>
            <a:xfrm>
              <a:off x="2285984" y="3661950"/>
              <a:ext cx="1785950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Corazón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Riñón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2438384" y="4884019"/>
              <a:ext cx="1785950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Glóbulos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rojos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Corazón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Riñón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Cerebro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072198" y="2928934"/>
              <a:ext cx="2071702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Glóbulos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blancos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Cerebro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Pulmón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6072198" y="4272985"/>
              <a:ext cx="2071702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Pulmón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Músculo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esquelético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072198" y="5455523"/>
              <a:ext cx="2071702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Músculo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esquelético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Hígado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17 Grupo"/>
          <p:cNvGrpSpPr/>
          <p:nvPr/>
        </p:nvGrpSpPr>
        <p:grpSpPr>
          <a:xfrm>
            <a:off x="0" y="1700808"/>
            <a:ext cx="9144000" cy="4369526"/>
            <a:chOff x="0" y="1142984"/>
            <a:chExt cx="9144000" cy="4369526"/>
          </a:xfrm>
        </p:grpSpPr>
        <p:pic>
          <p:nvPicPr>
            <p:cNvPr id="2" name="1 Imagen" descr="isoenzimas1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345489"/>
              <a:ext cx="9144000" cy="4167021"/>
            </a:xfrm>
            <a:prstGeom prst="rect">
              <a:avLst/>
            </a:prstGeom>
          </p:spPr>
        </p:pic>
        <p:sp>
          <p:nvSpPr>
            <p:cNvPr id="3" name="2 Rectángulo"/>
            <p:cNvSpPr/>
            <p:nvPr/>
          </p:nvSpPr>
          <p:spPr>
            <a:xfrm>
              <a:off x="0" y="3071810"/>
              <a:ext cx="3714744" cy="2428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3286116" y="3214686"/>
              <a:ext cx="185738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0000FF"/>
                  </a:solidFill>
                </a:rPr>
                <a:t>Glóbulos</a:t>
              </a:r>
              <a:r>
                <a:rPr lang="en-US" sz="1600" b="1" dirty="0">
                  <a:solidFill>
                    <a:srgbClr val="0000FF"/>
                  </a:solidFill>
                </a:rPr>
                <a:t> </a:t>
              </a:r>
              <a:r>
                <a:rPr lang="en-US" sz="1600" b="1" dirty="0" err="1">
                  <a:solidFill>
                    <a:srgbClr val="0000FF"/>
                  </a:solidFill>
                </a:rPr>
                <a:t>rojos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  <a:r>
                <a:rPr lang="en-US" sz="1600" b="1" dirty="0" err="1">
                  <a:solidFill>
                    <a:srgbClr val="0000FF"/>
                  </a:solidFill>
                </a:rPr>
                <a:t>Pulmón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  <a:r>
                <a:rPr lang="en-US" sz="1600" b="1" dirty="0" err="1">
                  <a:solidFill>
                    <a:srgbClr val="0000FF"/>
                  </a:solidFill>
                </a:rPr>
                <a:t>Cerebro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214678" y="4214818"/>
              <a:ext cx="1928826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rgbClr val="0000FF"/>
                  </a:solidFill>
                </a:rPr>
                <a:t>Hígado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  <a:r>
                <a:rPr lang="en-US" sz="1600" b="1" dirty="0" err="1">
                  <a:solidFill>
                    <a:srgbClr val="0000FF"/>
                  </a:solidFill>
                </a:rPr>
                <a:t>Músculo</a:t>
              </a:r>
              <a:r>
                <a:rPr lang="en-US" sz="1600" b="1" dirty="0">
                  <a:solidFill>
                    <a:srgbClr val="0000FF"/>
                  </a:solidFill>
                </a:rPr>
                <a:t> </a:t>
              </a:r>
              <a:r>
                <a:rPr lang="en-US" sz="1600" b="1" dirty="0" err="1">
                  <a:solidFill>
                    <a:srgbClr val="0000FF"/>
                  </a:solidFill>
                </a:rPr>
                <a:t>Esquelético</a:t>
              </a:r>
              <a:endParaRPr lang="en-US" sz="1600" b="1" dirty="0">
                <a:solidFill>
                  <a:srgbClr val="0000FF"/>
                </a:solidFill>
              </a:endParaRPr>
            </a:p>
            <a:p>
              <a:pPr algn="ctr"/>
              <a:r>
                <a:rPr lang="en-US" sz="1600" b="1" dirty="0">
                  <a:solidFill>
                    <a:srgbClr val="0000FF"/>
                  </a:solidFill>
                </a:rPr>
                <a:t>(M4)</a:t>
              </a: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000496" y="2000240"/>
              <a:ext cx="114300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rgbClr val="0000FF"/>
                  </a:solidFill>
                </a:rPr>
                <a:t>Corazón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</a:p>
            <a:p>
              <a:pPr algn="ctr"/>
              <a:r>
                <a:rPr lang="en-US" sz="1600" b="1" dirty="0" err="1">
                  <a:solidFill>
                    <a:srgbClr val="0000FF"/>
                  </a:solidFill>
                </a:rPr>
                <a:t>Riñón</a:t>
              </a:r>
              <a:r>
                <a:rPr lang="en-US" sz="1600" b="1" dirty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sz="1600" b="1" dirty="0">
                  <a:solidFill>
                    <a:srgbClr val="0000FF"/>
                  </a:solidFill>
                </a:rPr>
                <a:t>(H4)</a:t>
              </a: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286116" y="5162148"/>
              <a:ext cx="19288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ISOFORMAS</a:t>
              </a: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7643834" y="1142984"/>
              <a:ext cx="107157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/>
                <a:t>Anodo</a:t>
              </a:r>
              <a:endParaRPr lang="en-US" sz="1600" b="1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929190" y="1142984"/>
              <a:ext cx="107157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/>
                <a:t>Cátodo</a:t>
              </a:r>
              <a:endParaRPr lang="en-US" sz="1600" b="1" dirty="0"/>
            </a:p>
          </p:txBody>
        </p:sp>
        <p:cxnSp>
          <p:nvCxnSpPr>
            <p:cNvPr id="11" name="10 Conector recto de flecha"/>
            <p:cNvCxnSpPr/>
            <p:nvPr/>
          </p:nvCxnSpPr>
          <p:spPr>
            <a:xfrm>
              <a:off x="5929322" y="1643050"/>
              <a:ext cx="214314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8143900" y="1511606"/>
              <a:ext cx="285752" cy="27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429256" y="1511606"/>
              <a:ext cx="285752" cy="27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FF"/>
                  </a:solidFill>
                </a:rPr>
                <a:t>-</a:t>
              </a:r>
            </a:p>
          </p:txBody>
        </p:sp>
      </p:grpSp>
      <p:sp>
        <p:nvSpPr>
          <p:cNvPr id="15" name="Text Box 60"/>
          <p:cNvSpPr txBox="1">
            <a:spLocks noChangeArrowheads="1"/>
          </p:cNvSpPr>
          <p:nvPr/>
        </p:nvSpPr>
        <p:spPr bwMode="auto">
          <a:xfrm>
            <a:off x="398492" y="387727"/>
            <a:ext cx="8316912" cy="126188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>
            <a:solidFill>
              <a:srgbClr val="DA1F2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 </a:t>
            </a:r>
            <a:r>
              <a:rPr lang="es-ES" sz="2400" b="1" kern="0" dirty="0">
                <a:solidFill>
                  <a:srgbClr val="DA1F28"/>
                </a:solidFill>
              </a:rPr>
              <a:t>Dada su </a:t>
            </a: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diferente composición </a:t>
            </a:r>
            <a:r>
              <a:rPr kumimoji="0" lang="es-E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aminoacídica</a:t>
            </a: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, poseen diferencias de carga y tamaño, lo que permite separar las isoenzimas por electroforesis. Ej. LDH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447800" y="2362200"/>
            <a:ext cx="6629400" cy="3727450"/>
            <a:chOff x="930" y="1480"/>
            <a:chExt cx="3946" cy="2122"/>
          </a:xfrm>
        </p:grpSpPr>
        <p:graphicFrame>
          <p:nvGraphicFramePr>
            <p:cNvPr id="2050" name="Object 3"/>
            <p:cNvGraphicFramePr>
              <a:graphicFrameLocks noChangeAspect="1"/>
            </p:cNvGraphicFramePr>
            <p:nvPr/>
          </p:nvGraphicFramePr>
          <p:xfrm>
            <a:off x="1429" y="1480"/>
            <a:ext cx="3447" cy="19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6" name="Imagen de mapa de bits" r:id="rId3" imgW="3801006" imgH="2133898" progId="PBrush">
                    <p:embed/>
                  </p:oleObj>
                </mc:Choice>
                <mc:Fallback>
                  <p:oleObj name="Imagen de mapa de bits" r:id="rId3" imgW="3801006" imgH="2133898" progId="PBrush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12000" contrast="18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9" y="1480"/>
                          <a:ext cx="3447" cy="193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5" name="Text Box 5"/>
            <p:cNvSpPr txBox="1">
              <a:spLocks noChangeArrowheads="1"/>
            </p:cNvSpPr>
            <p:nvPr/>
          </p:nvSpPr>
          <p:spPr bwMode="auto">
            <a:xfrm>
              <a:off x="930" y="3158"/>
              <a:ext cx="1406" cy="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- Acetilcolinesterasa</a:t>
              </a:r>
            </a:p>
            <a:p>
              <a:pPr>
                <a:spcBef>
                  <a:spcPct val="50000"/>
                </a:spcBef>
              </a:pPr>
              <a:r>
                <a:rPr lang="es-ES"/>
                <a:t>- Quimotripsina</a:t>
              </a:r>
            </a:p>
          </p:txBody>
        </p:sp>
        <p:sp>
          <p:nvSpPr>
            <p:cNvPr id="2056" name="Text Box 6"/>
            <p:cNvSpPr txBox="1">
              <a:spLocks noChangeArrowheads="1"/>
            </p:cNvSpPr>
            <p:nvPr/>
          </p:nvSpPr>
          <p:spPr bwMode="auto">
            <a:xfrm>
              <a:off x="3334" y="3203"/>
              <a:ext cx="1180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Enzima inactivada</a:t>
              </a:r>
            </a:p>
          </p:txBody>
        </p:sp>
      </p:grp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476375" y="1628775"/>
            <a:ext cx="6337300" cy="4667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b="1" dirty="0"/>
              <a:t>Por unión covalente del inhibidor</a:t>
            </a:r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4143375" y="6215063"/>
            <a:ext cx="3733800" cy="3762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b="1" dirty="0" err="1"/>
              <a:t>Diisopropilfluorfosfato</a:t>
            </a:r>
            <a:r>
              <a:rPr lang="es-MX" b="1" dirty="0"/>
              <a:t> (DIPFP)</a:t>
            </a:r>
            <a:endParaRPr lang="es-ES" b="1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72357" y="618079"/>
            <a:ext cx="4745335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</a:rPr>
              <a:t>INHIBICION IRREVERSIBLE</a:t>
            </a:r>
          </a:p>
        </p:txBody>
      </p:sp>
      <p:sp>
        <p:nvSpPr>
          <p:cNvPr id="3" name="Arco 2"/>
          <p:cNvSpPr/>
          <p:nvPr/>
        </p:nvSpPr>
        <p:spPr>
          <a:xfrm rot="20458485">
            <a:off x="2950267" y="3063186"/>
            <a:ext cx="763409" cy="544281"/>
          </a:xfrm>
          <a:prstGeom prst="arc">
            <a:avLst>
              <a:gd name="adj1" fmla="val 10913818"/>
              <a:gd name="adj2" fmla="val 0"/>
            </a:avLst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aphicFrame>
        <p:nvGraphicFramePr>
          <p:cNvPr id="11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374766"/>
              </p:ext>
            </p:extLst>
          </p:nvPr>
        </p:nvGraphicFramePr>
        <p:xfrm>
          <a:off x="251060" y="2546984"/>
          <a:ext cx="1799754" cy="1310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Document" r:id="rId5" imgW="1066746" imgH="777305" progId="ChemWindow.Document">
                  <p:embed/>
                </p:oleObj>
              </mc:Choice>
              <mc:Fallback>
                <p:oleObj name="Document" r:id="rId5" imgW="1066746" imgH="777305" progId="ChemWindow.Document">
                  <p:embed/>
                  <p:pic>
                    <p:nvPicPr>
                      <p:cNvPr id="15369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060" y="2546984"/>
                        <a:ext cx="1799754" cy="13109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611560" y="3902819"/>
            <a:ext cx="9701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altLang="es-AR" sz="2400" dirty="0" err="1">
                <a:solidFill>
                  <a:srgbClr val="0099CC"/>
                </a:solidFill>
                <a:latin typeface="Times New Roman" panose="02020603050405020304" pitchFamily="18" charset="0"/>
                <a:cs typeface="+mn-cs"/>
              </a:rPr>
              <a:t>Serina</a:t>
            </a:r>
            <a:endParaRPr lang="es-ES_tradnl" altLang="es-AR" sz="2400" dirty="0">
              <a:solidFill>
                <a:srgbClr val="0099CC"/>
              </a:solidFill>
              <a:latin typeface="Times New Roman" panose="02020603050405020304" pitchFamily="18" charset="0"/>
              <a:cs typeface="+mn-cs"/>
            </a:endParaRPr>
          </a:p>
        </p:txBody>
      </p:sp>
      <p:sp>
        <p:nvSpPr>
          <p:cNvPr id="13" name="Oval 33"/>
          <p:cNvSpPr>
            <a:spLocks noChangeArrowheads="1"/>
          </p:cNvSpPr>
          <p:nvPr/>
        </p:nvSpPr>
        <p:spPr bwMode="auto">
          <a:xfrm>
            <a:off x="1043335" y="3326557"/>
            <a:ext cx="1368425" cy="574675"/>
          </a:xfrm>
          <a:prstGeom prst="ellips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altLang="es-A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6" grpId="0" animBg="1" autoUpdateAnimBg="0"/>
      <p:bldP spid="3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444247" y="175093"/>
            <a:ext cx="6405565" cy="461665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b="1" dirty="0">
                <a:solidFill>
                  <a:schemeClr val="bg1"/>
                </a:solidFill>
              </a:rPr>
              <a:t>Inhibición irreversible- </a:t>
            </a:r>
            <a:r>
              <a:rPr lang="es-ES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Inhibidor suicida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251520" y="837208"/>
            <a:ext cx="8675687" cy="86360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/>
              <a:t> </a:t>
            </a:r>
            <a:r>
              <a:rPr lang="es-E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Se une al sitio activo de la enzima y ésta cataliza la modificación</a:t>
            </a:r>
          </a:p>
          <a:p>
            <a:pPr>
              <a:spcBef>
                <a:spcPct val="50000"/>
              </a:spcBef>
            </a:pPr>
            <a:r>
              <a:rPr lang="es-E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 del  inhibidor a otro compuesto que permanece unido a la enzima</a:t>
            </a:r>
            <a:r>
              <a:rPr lang="es-ES" sz="2000" b="1" dirty="0"/>
              <a:t>.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683568" y="5509681"/>
            <a:ext cx="7704138" cy="1015663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El ALOPURINOL es un inhibidor suicida que actúa sobre la enzima </a:t>
            </a:r>
            <a:r>
              <a:rPr lang="es-ES" sz="2000" b="1" i="1" dirty="0">
                <a:solidFill>
                  <a:srgbClr val="FF0000"/>
                </a:solidFill>
                <a:highlight>
                  <a:srgbClr val="FFFF00"/>
                </a:highlight>
              </a:rPr>
              <a:t>xantina oxidasa</a:t>
            </a:r>
            <a:r>
              <a:rPr lang="es-E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 (degradación de purinas). Se forma el </a:t>
            </a:r>
            <a:r>
              <a:rPr lang="es-ES" sz="20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oxopurinol</a:t>
            </a:r>
            <a:r>
              <a:rPr lang="es-E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 el cual queda unido a la enzima.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1711" t="51578" b="18435"/>
          <a:stretch/>
        </p:blipFill>
        <p:spPr>
          <a:xfrm>
            <a:off x="899592" y="3668491"/>
            <a:ext cx="7272808" cy="156070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96" y="2234988"/>
            <a:ext cx="7380312" cy="119401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827584" y="1802940"/>
            <a:ext cx="477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Ejemplo: inhibición de la </a:t>
            </a:r>
            <a:r>
              <a:rPr lang="es-AR" b="1" dirty="0" err="1"/>
              <a:t>Xantino</a:t>
            </a:r>
            <a:r>
              <a:rPr lang="es-AR" b="1" dirty="0"/>
              <a:t> Oxidasa</a:t>
            </a:r>
          </a:p>
        </p:txBody>
      </p:sp>
      <p:sp>
        <p:nvSpPr>
          <p:cNvPr id="5" name="Elipse 4"/>
          <p:cNvSpPr/>
          <p:nvPr/>
        </p:nvSpPr>
        <p:spPr>
          <a:xfrm>
            <a:off x="4931322" y="3668491"/>
            <a:ext cx="3456384" cy="170094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 autoUpdateAnimBg="0"/>
      <p:bldP spid="137222" grpId="0" animBg="1" autoUpdateAnimBg="0"/>
      <p:bldP spid="137224" grpId="0" animBg="1" autoUpdateAnimBg="0"/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600076" y="764704"/>
            <a:ext cx="8229600" cy="567185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bg1"/>
                </a:solidFill>
              </a:rPr>
              <a:t>Inhibidor competitivo</a:t>
            </a:r>
          </a:p>
        </p:txBody>
      </p:sp>
      <p:grpSp>
        <p:nvGrpSpPr>
          <p:cNvPr id="44035" name="Group 9"/>
          <p:cNvGrpSpPr>
            <a:grpSpLocks/>
          </p:cNvGrpSpPr>
          <p:nvPr/>
        </p:nvGrpSpPr>
        <p:grpSpPr bwMode="auto">
          <a:xfrm>
            <a:off x="1290685" y="2197436"/>
            <a:ext cx="935038" cy="1192212"/>
            <a:chOff x="1338" y="2976"/>
            <a:chExt cx="589" cy="751"/>
          </a:xfrm>
        </p:grpSpPr>
        <p:sp>
          <p:nvSpPr>
            <p:cNvPr id="44046" name="Text Box 6"/>
            <p:cNvSpPr txBox="1">
              <a:spLocks noChangeArrowheads="1"/>
            </p:cNvSpPr>
            <p:nvPr/>
          </p:nvSpPr>
          <p:spPr bwMode="auto">
            <a:xfrm>
              <a:off x="1338" y="2976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/>
                <a:t> </a:t>
              </a:r>
              <a:r>
                <a:rPr lang="es-ES" b="1" dirty="0">
                  <a:solidFill>
                    <a:srgbClr val="FFC000"/>
                  </a:solidFill>
                </a:rPr>
                <a:t>COO</a:t>
              </a:r>
              <a:r>
                <a:rPr lang="es-ES" b="1" baseline="30000" dirty="0">
                  <a:solidFill>
                    <a:srgbClr val="FFC000"/>
                  </a:solidFill>
                </a:rPr>
                <a:t>-</a:t>
              </a:r>
              <a:endParaRPr lang="es-ES" b="1" dirty="0">
                <a:solidFill>
                  <a:srgbClr val="FFC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C000"/>
                  </a:solidFill>
                </a:rPr>
                <a:t>(CH</a:t>
              </a:r>
              <a:r>
                <a:rPr lang="es-ES" b="1" baseline="-25000" dirty="0">
                  <a:solidFill>
                    <a:srgbClr val="FFC000"/>
                  </a:solidFill>
                </a:rPr>
                <a:t>2</a:t>
              </a:r>
              <a:r>
                <a:rPr lang="es-ES" b="1" dirty="0">
                  <a:solidFill>
                    <a:srgbClr val="FFC000"/>
                  </a:solidFill>
                </a:rPr>
                <a:t>)</a:t>
              </a:r>
              <a:r>
                <a:rPr lang="es-ES" b="1" baseline="-25000" dirty="0">
                  <a:solidFill>
                    <a:srgbClr val="FFC000"/>
                  </a:solidFill>
                </a:rPr>
                <a:t>2</a:t>
              </a:r>
              <a:endParaRPr lang="es-ES" b="1" dirty="0">
                <a:solidFill>
                  <a:srgbClr val="FFC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C000"/>
                  </a:solidFill>
                </a:rPr>
                <a:t> COO</a:t>
              </a:r>
              <a:r>
                <a:rPr lang="es-ES" b="1" baseline="30000" dirty="0">
                  <a:solidFill>
                    <a:srgbClr val="FFC000"/>
                  </a:solidFill>
                </a:rPr>
                <a:t>-</a:t>
              </a:r>
              <a:endParaRPr lang="es-ES" b="1" dirty="0">
                <a:solidFill>
                  <a:srgbClr val="FFC000"/>
                </a:solidFill>
              </a:endParaRPr>
            </a:p>
          </p:txBody>
        </p:sp>
        <p:sp>
          <p:nvSpPr>
            <p:cNvPr id="44047" name="Line 7"/>
            <p:cNvSpPr>
              <a:spLocks noChangeShapeType="1"/>
            </p:cNvSpPr>
            <p:nvPr/>
          </p:nvSpPr>
          <p:spPr bwMode="auto">
            <a:xfrm>
              <a:off x="1474" y="315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8" name="Line 8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036" name="Group 14"/>
          <p:cNvGrpSpPr>
            <a:grpSpLocks/>
          </p:cNvGrpSpPr>
          <p:nvPr/>
        </p:nvGrpSpPr>
        <p:grpSpPr bwMode="auto">
          <a:xfrm>
            <a:off x="1287512" y="3861048"/>
            <a:ext cx="935037" cy="1192213"/>
            <a:chOff x="2472" y="3022"/>
            <a:chExt cx="589" cy="751"/>
          </a:xfrm>
        </p:grpSpPr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2472" y="3022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COO</a:t>
              </a:r>
              <a:r>
                <a:rPr lang="es-ES" b="1" baseline="30000" dirty="0">
                  <a:solidFill>
                    <a:srgbClr val="00B050"/>
                  </a:solidFill>
                </a:rPr>
                <a:t>-</a:t>
              </a:r>
              <a:endParaRPr lang="es-ES" b="1" dirty="0">
                <a:solidFill>
                  <a:srgbClr val="00B05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CH</a:t>
              </a:r>
              <a:r>
                <a:rPr lang="es-ES" b="1" baseline="-25000" dirty="0">
                  <a:solidFill>
                    <a:srgbClr val="00B050"/>
                  </a:solidFill>
                </a:rPr>
                <a:t>2</a:t>
              </a:r>
              <a:endParaRPr lang="es-ES" b="1" dirty="0">
                <a:solidFill>
                  <a:srgbClr val="00B05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COO</a:t>
              </a:r>
              <a:r>
                <a:rPr lang="es-ES" b="1" baseline="30000" dirty="0">
                  <a:solidFill>
                    <a:srgbClr val="00B050"/>
                  </a:solidFill>
                </a:rPr>
                <a:t>-</a:t>
              </a:r>
              <a:endParaRPr lang="es-ES" b="1" dirty="0">
                <a:solidFill>
                  <a:srgbClr val="00B050"/>
                </a:solidFill>
              </a:endParaRPr>
            </a:p>
          </p:txBody>
        </p:sp>
        <p:sp>
          <p:nvSpPr>
            <p:cNvPr id="44044" name="Line 12"/>
            <p:cNvSpPr>
              <a:spLocks noChangeShapeType="1"/>
            </p:cNvSpPr>
            <p:nvPr/>
          </p:nvSpPr>
          <p:spPr bwMode="auto">
            <a:xfrm>
              <a:off x="2608" y="320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4045" name="Line 13"/>
            <p:cNvSpPr>
              <a:spLocks noChangeShapeType="1"/>
            </p:cNvSpPr>
            <p:nvPr/>
          </p:nvSpPr>
          <p:spPr bwMode="auto">
            <a:xfrm>
              <a:off x="2608" y="34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44037" name="Group 18"/>
          <p:cNvGrpSpPr>
            <a:grpSpLocks/>
          </p:cNvGrpSpPr>
          <p:nvPr/>
        </p:nvGrpSpPr>
        <p:grpSpPr bwMode="auto">
          <a:xfrm>
            <a:off x="971624" y="1268760"/>
            <a:ext cx="7416800" cy="814389"/>
            <a:chOff x="521" y="990"/>
            <a:chExt cx="4672" cy="513"/>
          </a:xfrm>
        </p:grpSpPr>
        <p:sp>
          <p:nvSpPr>
            <p:cNvPr id="44040" name="Text Box 15"/>
            <p:cNvSpPr txBox="1">
              <a:spLocks noChangeArrowheads="1"/>
            </p:cNvSpPr>
            <p:nvPr/>
          </p:nvSpPr>
          <p:spPr bwMode="auto">
            <a:xfrm>
              <a:off x="521" y="1253"/>
              <a:ext cx="46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 dirty="0" err="1"/>
                <a:t>Succinato</a:t>
              </a:r>
              <a:r>
                <a:rPr lang="es-ES" sz="2000" b="1" dirty="0"/>
                <a:t>  +  FAD</a:t>
              </a:r>
              <a:r>
                <a:rPr lang="es-ES" sz="2000" b="1" baseline="30000" dirty="0"/>
                <a:t>+</a:t>
              </a:r>
              <a:r>
                <a:rPr lang="es-ES" sz="2000" b="1" baseline="-25000" dirty="0"/>
                <a:t>   </a:t>
              </a:r>
              <a:r>
                <a:rPr lang="es-ES" sz="2000" b="1" dirty="0"/>
                <a:t>                           </a:t>
              </a:r>
              <a:r>
                <a:rPr lang="es-ES" sz="2000" b="1" dirty="0" err="1"/>
                <a:t>Fumarato</a:t>
              </a:r>
              <a:r>
                <a:rPr lang="es-ES" sz="2000" b="1" dirty="0"/>
                <a:t>  +  FADH</a:t>
              </a:r>
              <a:r>
                <a:rPr lang="es-ES" sz="2000" b="1" baseline="-25000" dirty="0"/>
                <a:t>2</a:t>
              </a:r>
            </a:p>
          </p:txBody>
        </p:sp>
        <p:sp>
          <p:nvSpPr>
            <p:cNvPr id="44041" name="Line 16"/>
            <p:cNvSpPr>
              <a:spLocks noChangeShapeType="1"/>
            </p:cNvSpPr>
            <p:nvPr/>
          </p:nvSpPr>
          <p:spPr bwMode="auto">
            <a:xfrm>
              <a:off x="2333" y="1395"/>
              <a:ext cx="81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2" name="Text Box 17"/>
            <p:cNvSpPr txBox="1">
              <a:spLocks noChangeArrowheads="1"/>
            </p:cNvSpPr>
            <p:nvPr/>
          </p:nvSpPr>
          <p:spPr bwMode="auto">
            <a:xfrm>
              <a:off x="2070" y="990"/>
              <a:ext cx="1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i="1" dirty="0" err="1">
                  <a:solidFill>
                    <a:srgbClr val="FF0000"/>
                  </a:solidFill>
                </a:rPr>
                <a:t>Succinato</a:t>
              </a:r>
              <a:r>
                <a:rPr lang="es-ES" b="1" i="1" dirty="0">
                  <a:solidFill>
                    <a:srgbClr val="FF0000"/>
                  </a:solidFill>
                </a:rPr>
                <a:t> deshidrogenasa</a:t>
              </a:r>
            </a:p>
          </p:txBody>
        </p:sp>
      </p:grpSp>
      <p:sp>
        <p:nvSpPr>
          <p:cNvPr id="44039" name="Text Box 20"/>
          <p:cNvSpPr txBox="1">
            <a:spLocks noChangeArrowheads="1"/>
          </p:cNvSpPr>
          <p:nvPr/>
        </p:nvSpPr>
        <p:spPr bwMode="auto">
          <a:xfrm>
            <a:off x="1287512" y="5085011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dirty="0" err="1">
                <a:solidFill>
                  <a:srgbClr val="00B050"/>
                </a:solidFill>
              </a:rPr>
              <a:t>Malonato</a:t>
            </a:r>
            <a:endParaRPr lang="es-ES" b="1" dirty="0">
              <a:solidFill>
                <a:srgbClr val="00B050"/>
              </a:solidFill>
            </a:endParaRPr>
          </a:p>
        </p:txBody>
      </p:sp>
      <p:pic>
        <p:nvPicPr>
          <p:cNvPr id="17" name="16 Imagen" descr="inhcomp.gif"/>
          <p:cNvPicPr>
            <a:picLocks noChangeAspect="1"/>
          </p:cNvPicPr>
          <p:nvPr/>
        </p:nvPicPr>
        <p:blipFill>
          <a:blip r:embed="rId2"/>
          <a:srcRect l="38419"/>
          <a:stretch>
            <a:fillRect/>
          </a:stretch>
        </p:blipFill>
        <p:spPr>
          <a:xfrm>
            <a:off x="3472449" y="2246553"/>
            <a:ext cx="4007712" cy="1614495"/>
          </a:xfrm>
          <a:prstGeom prst="rect">
            <a:avLst/>
          </a:prstGeom>
        </p:spPr>
      </p:pic>
      <p:pic>
        <p:nvPicPr>
          <p:cNvPr id="19" name="18 Imagen" descr="inhcomp.gif"/>
          <p:cNvPicPr>
            <a:picLocks noChangeAspect="1"/>
          </p:cNvPicPr>
          <p:nvPr/>
        </p:nvPicPr>
        <p:blipFill>
          <a:blip r:embed="rId2"/>
          <a:srcRect r="61581"/>
          <a:stretch>
            <a:fillRect/>
          </a:stretch>
        </p:blipFill>
        <p:spPr>
          <a:xfrm>
            <a:off x="972120" y="2246553"/>
            <a:ext cx="2500330" cy="1614495"/>
          </a:xfrm>
          <a:prstGeom prst="rect">
            <a:avLst/>
          </a:prstGeom>
        </p:spPr>
      </p:pic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567892" y="188640"/>
            <a:ext cx="429396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49" y="4046013"/>
            <a:ext cx="3152157" cy="1800200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5725418" y="4005064"/>
            <a:ext cx="3239070" cy="2695355"/>
            <a:chOff x="5775315" y="4046013"/>
            <a:chExt cx="3054361" cy="2444708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5315" y="4046013"/>
              <a:ext cx="3054361" cy="2444708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7020272" y="5157019"/>
              <a:ext cx="1728192" cy="79226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6588224" y="5445224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/>
                </a:solidFill>
              </a:rPr>
              <a:t>1/</a:t>
            </a:r>
            <a:r>
              <a:rPr lang="es-AR" sz="1600" b="1" dirty="0" err="1">
                <a:solidFill>
                  <a:schemeClr val="bg1"/>
                </a:solidFill>
              </a:rPr>
              <a:t>Vmax</a:t>
            </a:r>
            <a:endParaRPr lang="es-AR" sz="16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5590606" y="6231216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schemeClr val="bg1"/>
                </a:solidFill>
              </a:rPr>
              <a:t>-1/Km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156176" y="6237312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schemeClr val="bg1"/>
                </a:solidFill>
              </a:rPr>
              <a:t>-1/</a:t>
            </a:r>
            <a:r>
              <a:rPr lang="es-AR" sz="1400" b="1" dirty="0" err="1">
                <a:solidFill>
                  <a:schemeClr val="bg1"/>
                </a:solidFill>
              </a:rPr>
              <a:t>Km</a:t>
            </a:r>
            <a:r>
              <a:rPr lang="es-AR" sz="1400" b="1" baseline="-25000" dirty="0" err="1">
                <a:solidFill>
                  <a:schemeClr val="bg1"/>
                </a:solidFill>
              </a:rPr>
              <a:t>i</a:t>
            </a:r>
            <a:endParaRPr lang="es-AR" sz="1400" b="1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80845" y="764704"/>
            <a:ext cx="8229600" cy="616433"/>
          </a:xfrm>
          <a:prstGeom prst="rect">
            <a:avLst/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Inhibidor no competitivo</a:t>
            </a:r>
          </a:p>
        </p:txBody>
      </p:sp>
      <p:sp>
        <p:nvSpPr>
          <p:cNvPr id="55298" name="AutoShape 2" descr="http://www.oocities.org/pelabzen/inhnocomp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4 Imagen" descr="inhnocomp.gif"/>
          <p:cNvPicPr>
            <a:picLocks noChangeAspect="1"/>
          </p:cNvPicPr>
          <p:nvPr/>
        </p:nvPicPr>
        <p:blipFill>
          <a:blip r:embed="rId2"/>
          <a:srcRect t="26789"/>
          <a:stretch>
            <a:fillRect/>
          </a:stretch>
        </p:blipFill>
        <p:spPr>
          <a:xfrm>
            <a:off x="428174" y="1556792"/>
            <a:ext cx="4343759" cy="2808312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483373" y="188640"/>
            <a:ext cx="429396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449" y="1556792"/>
            <a:ext cx="3701999" cy="194354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4902449" y="3678083"/>
            <a:ext cx="3749782" cy="2831537"/>
            <a:chOff x="4490325" y="3045735"/>
            <a:chExt cx="3749782" cy="2831537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/>
            <a:srcRect l="69166" t="12202" b="28759"/>
            <a:stretch/>
          </p:blipFill>
          <p:spPr>
            <a:xfrm>
              <a:off x="4490325" y="3045735"/>
              <a:ext cx="3749782" cy="2831537"/>
            </a:xfrm>
            <a:prstGeom prst="rect">
              <a:avLst/>
            </a:prstGeom>
          </p:spPr>
        </p:pic>
        <p:sp>
          <p:nvSpPr>
            <p:cNvPr id="9" name="CuadroTexto 8"/>
            <p:cNvSpPr txBox="1"/>
            <p:nvPr/>
          </p:nvSpPr>
          <p:spPr>
            <a:xfrm>
              <a:off x="4662448" y="5554758"/>
              <a:ext cx="683200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-1/Km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825337" y="4454217"/>
              <a:ext cx="846707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1/</a:t>
              </a:r>
              <a:r>
                <a:rPr lang="es-AR" sz="1400" b="1" dirty="0" err="1">
                  <a:solidFill>
                    <a:schemeClr val="bg1"/>
                  </a:solidFill>
                </a:rPr>
                <a:t>Vmax</a:t>
              </a:r>
              <a:r>
                <a:rPr lang="es-AR" sz="1400" b="1" baseline="-25000" dirty="0" err="1">
                  <a:solidFill>
                    <a:schemeClr val="bg1"/>
                  </a:solidFill>
                </a:rPr>
                <a:t>i</a:t>
              </a:r>
              <a:endParaRPr lang="es-AR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6329366" y="4608105"/>
              <a:ext cx="1832702" cy="87348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670305" y="4984340"/>
              <a:ext cx="813043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1/</a:t>
              </a:r>
              <a:r>
                <a:rPr lang="es-AR" sz="1400" b="1" dirty="0" err="1">
                  <a:solidFill>
                    <a:schemeClr val="bg1"/>
                  </a:solidFill>
                </a:rPr>
                <a:t>Vmax</a:t>
              </a:r>
              <a:endParaRPr lang="es-AR" sz="1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450001" y="862118"/>
            <a:ext cx="8229600" cy="576064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bg1"/>
                </a:solidFill>
              </a:rPr>
              <a:t>Inhibidor </a:t>
            </a:r>
            <a:r>
              <a:rPr lang="es-ES" sz="3200" dirty="0" err="1">
                <a:solidFill>
                  <a:schemeClr val="bg1"/>
                </a:solidFill>
              </a:rPr>
              <a:t>acompetitivo</a:t>
            </a:r>
            <a:endParaRPr lang="es-ES" sz="3200" dirty="0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670311" y="1772816"/>
            <a:ext cx="4032448" cy="3384376"/>
            <a:chOff x="2214545" y="2643190"/>
            <a:chExt cx="4269181" cy="3500454"/>
          </a:xfrm>
        </p:grpSpPr>
        <p:pic>
          <p:nvPicPr>
            <p:cNvPr id="4" name="3 Imagen" descr="inhincomp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4545" y="2643190"/>
              <a:ext cx="4269181" cy="3500454"/>
            </a:xfrm>
            <a:prstGeom prst="rect">
              <a:avLst/>
            </a:prstGeom>
          </p:spPr>
        </p:pic>
        <p:sp>
          <p:nvSpPr>
            <p:cNvPr id="5" name="4 CuadroTexto"/>
            <p:cNvSpPr txBox="1"/>
            <p:nvPr/>
          </p:nvSpPr>
          <p:spPr>
            <a:xfrm>
              <a:off x="4786314" y="4572008"/>
              <a:ext cx="1133644" cy="2769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solidFill>
                    <a:srgbClr val="FF0000"/>
                  </a:solidFill>
                </a:rPr>
                <a:t>acompetitivo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555776" y="209836"/>
            <a:ext cx="429396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4932039" y="1772816"/>
            <a:ext cx="3747561" cy="1938696"/>
            <a:chOff x="4932040" y="1772816"/>
            <a:chExt cx="3511600" cy="1938696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2040" y="1772816"/>
              <a:ext cx="3511600" cy="1938696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5148064" y="2348880"/>
              <a:ext cx="1080120" cy="12887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4860032" y="3814606"/>
            <a:ext cx="3855602" cy="2854754"/>
            <a:chOff x="4919227" y="2074831"/>
            <a:chExt cx="3855602" cy="2854754"/>
          </a:xfrm>
        </p:grpSpPr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00565" y="2074831"/>
              <a:ext cx="3774264" cy="2854754"/>
            </a:xfrm>
            <a:prstGeom prst="rect">
              <a:avLst/>
            </a:prstGeom>
          </p:spPr>
        </p:pic>
        <p:sp>
          <p:nvSpPr>
            <p:cNvPr id="11" name="CuadroTexto 10"/>
            <p:cNvSpPr txBox="1"/>
            <p:nvPr/>
          </p:nvSpPr>
          <p:spPr>
            <a:xfrm>
              <a:off x="5534200" y="4557062"/>
              <a:ext cx="683200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-1/Km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5106143" y="3348319"/>
              <a:ext cx="906017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-1/</a:t>
              </a:r>
              <a:r>
                <a:rPr lang="es-AR" sz="1400" b="1" dirty="0" err="1">
                  <a:solidFill>
                    <a:schemeClr val="bg1"/>
                  </a:solidFill>
                </a:rPr>
                <a:t>Vmax</a:t>
              </a:r>
              <a:r>
                <a:rPr lang="es-AR" sz="1400" b="1" baseline="-25000" dirty="0" err="1">
                  <a:solidFill>
                    <a:schemeClr val="bg1"/>
                  </a:solidFill>
                </a:rPr>
                <a:t>i</a:t>
              </a:r>
              <a:endParaRPr lang="es-AR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6687840" y="3559642"/>
              <a:ext cx="1832702" cy="87348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6217400" y="4019538"/>
              <a:ext cx="872355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-1/</a:t>
              </a:r>
              <a:r>
                <a:rPr lang="es-AR" sz="1400" b="1" dirty="0" err="1">
                  <a:solidFill>
                    <a:schemeClr val="bg1"/>
                  </a:solidFill>
                </a:rPr>
                <a:t>Vmax</a:t>
              </a:r>
              <a:endParaRPr lang="es-AR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4919227" y="4561383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-1/</a:t>
              </a:r>
              <a:r>
                <a:rPr lang="es-AR" sz="1400" b="1" dirty="0" err="1">
                  <a:solidFill>
                    <a:schemeClr val="bg1"/>
                  </a:solidFill>
                </a:rPr>
                <a:t>Km</a:t>
              </a:r>
              <a:r>
                <a:rPr lang="es-AR" sz="1400" b="1" baseline="-25000" dirty="0" err="1">
                  <a:solidFill>
                    <a:schemeClr val="bg1"/>
                  </a:solidFill>
                </a:rPr>
                <a:t>i</a:t>
              </a:r>
              <a:endParaRPr lang="es-AR" sz="1400" b="1" baseline="-25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68313" y="928688"/>
            <a:ext cx="8229600" cy="5596656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>
            <a:normAutofit fontScale="85000" lnSpcReduction="2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La/s sustancia/s sobre la/s cual/es actúa/n se denomina/n</a:t>
            </a:r>
          </a:p>
          <a:p>
            <a:pPr marL="109728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s-ES" sz="2400" dirty="0"/>
              <a:t>SUSTRATO (S).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SITIO DE UNION AL SUSTRATO (Sitio Activo)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dirty="0"/>
              <a:t>    Uniones no Covalentes: </a:t>
            </a:r>
            <a:r>
              <a:rPr lang="es-ES" sz="2400" b="1" dirty="0">
                <a:solidFill>
                  <a:srgbClr val="0000CC"/>
                </a:solidFill>
              </a:rPr>
              <a:t>Puente de hidrógeno                                               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 err="1">
                <a:solidFill>
                  <a:srgbClr val="0000CC"/>
                </a:solidFill>
              </a:rPr>
              <a:t>Hidrofóbicas</a:t>
            </a:r>
            <a:r>
              <a:rPr lang="es-ES" sz="2400" b="1" dirty="0">
                <a:solidFill>
                  <a:srgbClr val="0000CC"/>
                </a:solidFill>
              </a:rPr>
              <a:t>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rgbClr val="0000CC"/>
                </a:solidFill>
              </a:rPr>
              <a:t>                                         Electrostáticas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ESPECIFICIDAD DE SUSTRATO. </a:t>
            </a:r>
            <a:r>
              <a:rPr lang="es-ES" sz="2400" dirty="0" err="1"/>
              <a:t>Estereoespecificidad</a:t>
            </a:r>
            <a:r>
              <a:rPr lang="es-ES" sz="2400" dirty="0"/>
              <a:t> y especificidad geométrica.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NECESITAN DE FACTORES NO ENZIMATICOS (</a:t>
            </a:r>
            <a:r>
              <a:rPr lang="es-ES" sz="2400" dirty="0" err="1"/>
              <a:t>cofactores</a:t>
            </a:r>
            <a:r>
              <a:rPr lang="es-ES" sz="2400" dirty="0"/>
              <a:t>): </a:t>
            </a:r>
            <a:r>
              <a:rPr lang="es-ES" sz="2400" b="1" dirty="0">
                <a:solidFill>
                  <a:srgbClr val="0000CC"/>
                </a:solidFill>
              </a:rPr>
              <a:t>inorgánicos</a:t>
            </a:r>
            <a:r>
              <a:rPr lang="es-ES" sz="2400" dirty="0"/>
              <a:t> (metales) u </a:t>
            </a:r>
            <a:r>
              <a:rPr lang="es-ES" sz="2400" b="1" dirty="0">
                <a:solidFill>
                  <a:srgbClr val="0000CC"/>
                </a:solidFill>
              </a:rPr>
              <a:t>orgánicos </a:t>
            </a:r>
            <a:r>
              <a:rPr lang="es-ES" sz="2400" dirty="0"/>
              <a:t>(Coenzimas)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SON REGULABLES. </a:t>
            </a:r>
            <a:r>
              <a:rPr lang="es-ES" sz="2400" i="1" dirty="0">
                <a:solidFill>
                  <a:srgbClr val="0000CC"/>
                </a:solidFill>
              </a:rPr>
              <a:t>Las enzimas hacen que ocurra la reacción necesaria, en el lugar adecuado y en el momento preciso</a:t>
            </a:r>
            <a:r>
              <a:rPr lang="es-ES" sz="2400" dirty="0"/>
              <a:t>, por lo tanto, deben estar reguladas. Dicha regulación se da a 3 niveles: a nivel de su síntesis, de su actividad y de su degradación.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14"/>
            <a:ext cx="8229600" cy="792163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accent6">
                    <a:lumMod val="50000"/>
                  </a:schemeClr>
                </a:solidFill>
              </a:rPr>
              <a:t>CARACTERISTICAS DE LAS ENZIMAS 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1403648" y="2492896"/>
            <a:ext cx="2450804" cy="1225402"/>
            <a:chOff x="1403648" y="2492896"/>
            <a:chExt cx="2450804" cy="1225402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3648" y="2492896"/>
              <a:ext cx="2450804" cy="1225402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1835696" y="2920931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b="1" dirty="0" err="1"/>
                <a:t>Enz</a:t>
              </a:r>
              <a:endParaRPr lang="es-AR" b="1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3366066" y="292494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b="1" dirty="0"/>
                <a:t>S</a:t>
              </a:r>
            </a:p>
          </p:txBody>
        </p:sp>
      </p:grpSp>
      <p:sp>
        <p:nvSpPr>
          <p:cNvPr id="5" name="Elipse 4"/>
          <p:cNvSpPr/>
          <p:nvPr/>
        </p:nvSpPr>
        <p:spPr>
          <a:xfrm>
            <a:off x="611560" y="4846356"/>
            <a:ext cx="8014345" cy="17509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Elipse 8"/>
          <p:cNvSpPr/>
          <p:nvPr/>
        </p:nvSpPr>
        <p:spPr>
          <a:xfrm>
            <a:off x="4499992" y="5733256"/>
            <a:ext cx="208823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4067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Rectangle 9"/>
          <p:cNvSpPr>
            <a:spLocks noGrp="1" noChangeArrowheads="1"/>
          </p:cNvSpPr>
          <p:nvPr>
            <p:ph type="title"/>
          </p:nvPr>
        </p:nvSpPr>
        <p:spPr>
          <a:xfrm>
            <a:off x="502048" y="381002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REGULACION DE LAS REACCIONES CATALIZADAS POR ENZIMAS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376401" y="2204243"/>
            <a:ext cx="6480894" cy="369332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</a:rPr>
              <a:t>REGULACION DE LA ACTIVIDAD DE LAS ENZIMAS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79512" y="2851943"/>
            <a:ext cx="3600450" cy="1154113"/>
            <a:chOff x="385" y="1434"/>
            <a:chExt cx="2268" cy="727"/>
          </a:xfrm>
        </p:grpSpPr>
        <p:sp>
          <p:nvSpPr>
            <p:cNvPr id="55312" name="Line 14"/>
            <p:cNvSpPr>
              <a:spLocks noChangeShapeType="1"/>
            </p:cNvSpPr>
            <p:nvPr/>
          </p:nvSpPr>
          <p:spPr bwMode="auto">
            <a:xfrm flipH="1">
              <a:off x="2245" y="1434"/>
              <a:ext cx="40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Oval 15"/>
            <p:cNvSpPr>
              <a:spLocks noChangeArrowheads="1"/>
            </p:cNvSpPr>
            <p:nvPr/>
          </p:nvSpPr>
          <p:spPr bwMode="auto">
            <a:xfrm>
              <a:off x="385" y="1616"/>
              <a:ext cx="2041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 dirty="0"/>
                <a:t>REGULACION ALOSTERICA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5292080" y="2851943"/>
            <a:ext cx="3600450" cy="1079500"/>
            <a:chOff x="3152" y="1480"/>
            <a:chExt cx="2268" cy="680"/>
          </a:xfrm>
        </p:grpSpPr>
        <p:sp>
          <p:nvSpPr>
            <p:cNvPr id="55310" name="Line 16"/>
            <p:cNvSpPr>
              <a:spLocks noChangeShapeType="1"/>
            </p:cNvSpPr>
            <p:nvPr/>
          </p:nvSpPr>
          <p:spPr bwMode="auto">
            <a:xfrm>
              <a:off x="3152" y="1480"/>
              <a:ext cx="27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Oval 17"/>
            <p:cNvSpPr>
              <a:spLocks noChangeArrowheads="1"/>
            </p:cNvSpPr>
            <p:nvPr/>
          </p:nvSpPr>
          <p:spPr bwMode="auto">
            <a:xfrm>
              <a:off x="3334" y="1570"/>
              <a:ext cx="2086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COVALENTE</a:t>
              </a: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 rot="935070">
            <a:off x="4146498" y="3268494"/>
            <a:ext cx="3296807" cy="2447925"/>
            <a:chOff x="2971" y="1480"/>
            <a:chExt cx="2449" cy="1542"/>
          </a:xfrm>
        </p:grpSpPr>
        <p:sp>
          <p:nvSpPr>
            <p:cNvPr id="55306" name="Oval 19"/>
            <p:cNvSpPr>
              <a:spLocks noChangeArrowheads="1"/>
            </p:cNvSpPr>
            <p:nvPr/>
          </p:nvSpPr>
          <p:spPr bwMode="auto">
            <a:xfrm>
              <a:off x="3288" y="2387"/>
              <a:ext cx="2132" cy="6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</a:t>
              </a:r>
            </a:p>
            <a:p>
              <a:pPr algn="ctr"/>
              <a:r>
                <a:rPr lang="es-ES" b="1"/>
                <a:t>POR PROTEOLISIS</a:t>
              </a:r>
            </a:p>
          </p:txBody>
        </p:sp>
        <p:sp>
          <p:nvSpPr>
            <p:cNvPr id="55307" name="Line 21"/>
            <p:cNvSpPr>
              <a:spLocks noChangeShapeType="1"/>
            </p:cNvSpPr>
            <p:nvPr/>
          </p:nvSpPr>
          <p:spPr bwMode="auto">
            <a:xfrm>
              <a:off x="2971" y="1480"/>
              <a:ext cx="40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5806</TotalTime>
  <Words>995</Words>
  <Application>Microsoft Office PowerPoint</Application>
  <PresentationFormat>Presentación en pantalla (4:3)</PresentationFormat>
  <Paragraphs>240</Paragraphs>
  <Slides>27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8" baseType="lpstr">
      <vt:lpstr>Arial</vt:lpstr>
      <vt:lpstr>Arial Rounded MT Bold</vt:lpstr>
      <vt:lpstr>Lucida Sans Unicode</vt:lpstr>
      <vt:lpstr>Times New Roman</vt:lpstr>
      <vt:lpstr>Verdana</vt:lpstr>
      <vt:lpstr>Wingdings</vt:lpstr>
      <vt:lpstr>Wingdings 2</vt:lpstr>
      <vt:lpstr>Wingdings 3</vt:lpstr>
      <vt:lpstr>Concurrencia</vt:lpstr>
      <vt:lpstr>Imagen de mapa de bits</vt:lpstr>
      <vt:lpstr>Document</vt:lpstr>
      <vt:lpstr>BOLILLA 1</vt:lpstr>
      <vt:lpstr>INHIBICION ENZIMATICA</vt:lpstr>
      <vt:lpstr>Presentación de PowerPoint</vt:lpstr>
      <vt:lpstr>Presentación de PowerPoint</vt:lpstr>
      <vt:lpstr>Inhibidor competitivo</vt:lpstr>
      <vt:lpstr>Presentación de PowerPoint</vt:lpstr>
      <vt:lpstr>Inhibidor acompetitivo</vt:lpstr>
      <vt:lpstr>CARACTERISTICAS DE LAS ENZIMAS </vt:lpstr>
      <vt:lpstr>REGULACION DE LAS REACCIONES CATALIZADAS POR ENZIMAS</vt:lpstr>
      <vt:lpstr>ENZIMAS ALOSTERICAS</vt:lpstr>
      <vt:lpstr>Presentación de PowerPoint</vt:lpstr>
      <vt:lpstr>Presentación de PowerPoint</vt:lpstr>
      <vt:lpstr>CINETICA DE UNA ENZIMA ALOSTERICA Curva Sigmoidea</vt:lpstr>
      <vt:lpstr>COOPERATIVIDAD</vt:lpstr>
      <vt:lpstr>Presentación de PowerPoint</vt:lpstr>
      <vt:lpstr>Regulación allostérica</vt:lpstr>
      <vt:lpstr>Regulación de la actividad de la Aspartato transcarbamilasa (ATCasa)</vt:lpstr>
      <vt:lpstr>EJEMPLOS DE ENZIMAS ALOSTERICAS</vt:lpstr>
      <vt:lpstr>REGULACION POR MODIFICACION COVALENTE</vt:lpstr>
      <vt:lpstr>Ejemplo de regulación covalente</vt:lpstr>
      <vt:lpstr>REGULACION POR PROTEOLISIS</vt:lpstr>
      <vt:lpstr>ISOENZIMAS</vt:lpstr>
      <vt:lpstr>Presentación de PowerPoint</vt:lpstr>
      <vt:lpstr>Dos isoenzimas presentan en general diferentes valores de Km y Vmáx. Ej. Hexoquinasa y Glucoquinasa</vt:lpstr>
      <vt:lpstr>Presentación de PowerPoint</vt:lpstr>
      <vt:lpstr>Lactato deshidrogenasa (LDH)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ENZIMAS</dc:title>
  <dc:creator>Irma</dc:creator>
  <cp:lastModifiedBy>Ana Anzulovich</cp:lastModifiedBy>
  <cp:revision>298</cp:revision>
  <dcterms:created xsi:type="dcterms:W3CDTF">2007-06-08T23:09:50Z</dcterms:created>
  <dcterms:modified xsi:type="dcterms:W3CDTF">2017-03-20T16:47:23Z</dcterms:modified>
</cp:coreProperties>
</file>